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  <p:sldMasterId id="2147483711" r:id="rId3"/>
    <p:sldMasterId id="2147483728" r:id="rId4"/>
  </p:sldMasterIdLst>
  <p:notesMasterIdLst>
    <p:notesMasterId r:id="rId15"/>
  </p:notesMasterIdLst>
  <p:sldIdLst>
    <p:sldId id="261" r:id="rId5"/>
    <p:sldId id="262" r:id="rId6"/>
    <p:sldId id="260" r:id="rId7"/>
    <p:sldId id="267" r:id="rId8"/>
    <p:sldId id="263" r:id="rId9"/>
    <p:sldId id="264" r:id="rId10"/>
    <p:sldId id="265" r:id="rId11"/>
    <p:sldId id="266" r:id="rId12"/>
    <p:sldId id="258" r:id="rId13"/>
    <p:sldId id="2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BFB13-87A8-4158-98DD-339F2268B05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2726F-0FBF-48D3-827D-76BC1E3C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05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468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665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79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11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76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80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868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18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34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46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6405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8325-6B14-4178-AF5F-D8AE647F813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05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74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Arial" charset="0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Arial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8132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226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Arial" charset="0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Arial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976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36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8948-6D4A-4796-A086-1EA18364E6CB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8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1"/>
            <a:ext cx="130508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1"/>
            <a:ext cx="6926701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5B5-8D32-4A3F-8F3E-881226BF353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279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6405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8325-6B14-4178-AF5F-D8AE647F813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12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05B5-F774-4FC2-8AA4-D2C1535876DA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585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8A6B-B032-4F59-8F5E-0E04815B70B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88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05B5-F774-4FC2-8AA4-D2C1535876DA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82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EAE2-B2A8-4693-9D33-E4E0A7A87F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05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2E93-C869-4D25-BC0D-2F7D0CFE98F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861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612E-EA1E-4C7A-91D2-9DA4B5592F0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123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5206-8322-426E-A5B1-CA6EB6920811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74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DAE9-D254-4255-B359-C9FEBDA46A5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7548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BA7B-F060-4417-A5C2-D9DDAE9F99E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5321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628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Arial" charset="0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Arial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41260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7016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Arial" charset="0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Arial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33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8A6B-B032-4F59-8F5E-0E04815B70B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965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69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8948-6D4A-4796-A086-1EA18364E6CB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956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1"/>
            <a:ext cx="130508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1"/>
            <a:ext cx="6926701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5B5-8D32-4A3F-8F3E-881226BF353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5712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6405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8325-6B14-4178-AF5F-D8AE647F813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481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05B5-F774-4FC2-8AA4-D2C1535876DA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5717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8A6B-B032-4F59-8F5E-0E04815B70B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367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EAE2-B2A8-4693-9D33-E4E0A7A87F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151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2E93-C869-4D25-BC0D-2F7D0CFE98F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810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612E-EA1E-4C7A-91D2-9DA4B5592F0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917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5206-8322-426E-A5B1-CA6EB6920811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7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EAE2-B2A8-4693-9D33-E4E0A7A87F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3956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DAE9-D254-4255-B359-C9FEBDA46A5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4772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BA7B-F060-4417-A5C2-D9DDAE9F99E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90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7711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Arial" charset="0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Arial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80054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733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Arial" charset="0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Arial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94036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5579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8948-6D4A-4796-A086-1EA18364E6CB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821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1"/>
            <a:ext cx="130508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1"/>
            <a:ext cx="6926701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5B5-8D32-4A3F-8F3E-881226BF353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5746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6405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8325-6B14-4178-AF5F-D8AE647F813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8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2E93-C869-4D25-BC0D-2F7D0CFE98F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64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05B5-F774-4FC2-8AA4-D2C1535876DA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1191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8A6B-B032-4F59-8F5E-0E04815B70B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738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EAE2-B2A8-4693-9D33-E4E0A7A87F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1117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2E93-C869-4D25-BC0D-2F7D0CFE98F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6798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612E-EA1E-4C7A-91D2-9DA4B5592F0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2848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5206-8322-426E-A5B1-CA6EB6920811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928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DAE9-D254-4255-B359-C9FEBDA46A5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91515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BA7B-F060-4417-A5C2-D9DDAE9F99E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6407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2853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Arial" charset="0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Arial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873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612E-EA1E-4C7A-91D2-9DA4B5592F0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3087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596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Arial" charset="0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Arial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04723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68646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8948-6D4A-4796-A086-1EA18364E6CB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14041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1"/>
            <a:ext cx="130508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1"/>
            <a:ext cx="6926701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5B5-8D32-4A3F-8F3E-881226BF353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46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5206-8322-426E-A5B1-CA6EB6920811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68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DAE9-D254-4255-B359-C9FEBDA46A5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8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BA7B-F060-4417-A5C2-D9DDAE9F99E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25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6407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1B3B9F-A7E7-4A37-981C-F029E1D09478}" type="slidenum">
              <a:rPr lang="en-US" smtClean="0">
                <a:solidFill>
                  <a:srgbClr val="90C226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90C22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84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6407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1B3B9F-A7E7-4A37-981C-F029E1D09478}" type="slidenum">
              <a:rPr lang="en-US" smtClean="0">
                <a:solidFill>
                  <a:srgbClr val="90C226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90C22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4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6407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1B3B9F-A7E7-4A37-981C-F029E1D09478}" type="slidenum">
              <a:rPr lang="en-US" smtClean="0">
                <a:solidFill>
                  <a:srgbClr val="90C226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90C22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5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6407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1B3B9F-A7E7-4A37-981C-F029E1D09478}" type="slidenum">
              <a:rPr lang="en-US" smtClean="0">
                <a:solidFill>
                  <a:srgbClr val="90C226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90C22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69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0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rkstreet.com/resources/metallic-bonding-animation.sw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Station I. </a:t>
            </a:r>
            <a:r>
              <a:rPr lang="en-US" b="1" u="sng" dirty="0" smtClean="0"/>
              <a:t>Creating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326525" y="885307"/>
            <a:ext cx="8003994" cy="4525963"/>
          </a:xfrm>
        </p:spPr>
        <p:txBody>
          <a:bodyPr/>
          <a:lstStyle/>
          <a:p>
            <a:r>
              <a:rPr lang="en-US" b="1" dirty="0" smtClean="0"/>
              <a:t>What is a chemical Bond?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Involves: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	- Bond Breaking: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- Bond Making: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667000" y="14478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defRPr/>
            </a:pPr>
            <a:r>
              <a:rPr lang="en-US" sz="2400" b="1" u="sng" kern="0" dirty="0">
                <a:solidFill>
                  <a:prstClr val="black"/>
                </a:solidFill>
                <a:cs typeface="Arial" charset="0"/>
              </a:rPr>
              <a:t>Sharing</a:t>
            </a:r>
            <a:r>
              <a:rPr lang="en-US" sz="2400" kern="0" dirty="0">
                <a:solidFill>
                  <a:prstClr val="black"/>
                </a:solidFill>
                <a:cs typeface="Arial" charset="0"/>
              </a:rPr>
              <a:t> or </a:t>
            </a:r>
            <a:r>
              <a:rPr lang="en-US" sz="2400" b="1" u="sng" kern="0" dirty="0">
                <a:solidFill>
                  <a:prstClr val="black"/>
                </a:solidFill>
                <a:cs typeface="Arial" charset="0"/>
              </a:rPr>
              <a:t>transfer</a:t>
            </a:r>
            <a:r>
              <a:rPr lang="en-US" sz="2400" kern="0" dirty="0">
                <a:solidFill>
                  <a:prstClr val="black"/>
                </a:solidFill>
                <a:cs typeface="Arial" charset="0"/>
              </a:rPr>
              <a:t> of </a:t>
            </a:r>
            <a:r>
              <a:rPr lang="en-US" sz="2400" b="1" u="sng" kern="0" dirty="0">
                <a:solidFill>
                  <a:prstClr val="black"/>
                </a:solidFill>
                <a:cs typeface="Arial" charset="0"/>
              </a:rPr>
              <a:t>valence</a:t>
            </a:r>
            <a:r>
              <a:rPr lang="en-US" sz="2400" kern="0" dirty="0">
                <a:solidFill>
                  <a:prstClr val="black"/>
                </a:solidFill>
                <a:cs typeface="Arial" charset="0"/>
              </a:rPr>
              <a:t> electrons to achieve a </a:t>
            </a:r>
            <a:r>
              <a:rPr lang="en-US" sz="2400" b="1" u="sng" kern="0" dirty="0">
                <a:solidFill>
                  <a:prstClr val="black"/>
                </a:solidFill>
                <a:cs typeface="Arial" charset="0"/>
              </a:rPr>
              <a:t>full</a:t>
            </a:r>
            <a:r>
              <a:rPr lang="en-US" sz="2400" kern="0" dirty="0">
                <a:solidFill>
                  <a:prstClr val="black"/>
                </a:solidFill>
                <a:cs typeface="Arial" charset="0"/>
              </a:rPr>
              <a:t> valence shell and to become </a:t>
            </a:r>
            <a:r>
              <a:rPr lang="en-US" sz="2400" b="1" u="sng" kern="0" dirty="0">
                <a:solidFill>
                  <a:prstClr val="black"/>
                </a:solidFill>
                <a:cs typeface="Arial" charset="0"/>
              </a:rPr>
              <a:t>STABLE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743200" y="266807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defRPr/>
            </a:pPr>
            <a:r>
              <a:rPr lang="en-US" sz="2400" b="1" kern="0" dirty="0">
                <a:solidFill>
                  <a:prstClr val="black"/>
                </a:solidFill>
                <a:cs typeface="Arial" charset="0"/>
              </a:rPr>
              <a:t>1.  </a:t>
            </a:r>
            <a:r>
              <a:rPr lang="en-US" sz="2400" b="1" u="sng" kern="0" dirty="0">
                <a:solidFill>
                  <a:prstClr val="black"/>
                </a:solidFill>
                <a:cs typeface="Arial" charset="0"/>
              </a:rPr>
              <a:t>Stored</a:t>
            </a:r>
            <a:r>
              <a:rPr lang="en-US" sz="2400" b="1" kern="0" dirty="0">
                <a:solidFill>
                  <a:prstClr val="black"/>
                </a:solidFill>
                <a:cs typeface="Arial" charset="0"/>
              </a:rPr>
              <a:t> energy (</a:t>
            </a:r>
            <a:r>
              <a:rPr lang="en-US" sz="2400" b="1" u="sng" kern="0" dirty="0">
                <a:solidFill>
                  <a:prstClr val="black"/>
                </a:solidFill>
                <a:cs typeface="Arial" charset="0"/>
              </a:rPr>
              <a:t>heat</a:t>
            </a:r>
            <a:r>
              <a:rPr lang="en-US" sz="2400" b="1" kern="0" dirty="0">
                <a:solidFill>
                  <a:prstClr val="black"/>
                </a:solidFill>
                <a:cs typeface="Arial" charset="0"/>
              </a:rPr>
              <a:t>) in the bond</a:t>
            </a:r>
            <a:endParaRPr lang="en-US" sz="2400" b="1" u="sng" kern="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743200" y="327767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defRPr/>
            </a:pPr>
            <a:r>
              <a:rPr lang="en-US" sz="2400" b="1" u="sng" kern="0" dirty="0">
                <a:solidFill>
                  <a:prstClr val="black"/>
                </a:solidFill>
                <a:cs typeface="Arial" charset="0"/>
              </a:rPr>
              <a:t>Absorb</a:t>
            </a:r>
            <a:r>
              <a:rPr lang="en-US" sz="2400" kern="0" dirty="0">
                <a:solidFill>
                  <a:prstClr val="black"/>
                </a:solidFill>
                <a:cs typeface="Arial" charset="0"/>
              </a:rPr>
              <a:t> energy (</a:t>
            </a:r>
            <a:r>
              <a:rPr lang="en-US" sz="2400" b="1" u="sng" kern="0" dirty="0">
                <a:solidFill>
                  <a:prstClr val="black"/>
                </a:solidFill>
                <a:cs typeface="Arial" charset="0"/>
              </a:rPr>
              <a:t>add</a:t>
            </a:r>
            <a:r>
              <a:rPr lang="en-US" sz="2400" kern="0" dirty="0">
                <a:solidFill>
                  <a:prstClr val="black"/>
                </a:solidFill>
                <a:cs typeface="Arial" charset="0"/>
              </a:rPr>
              <a:t> energy) </a:t>
            </a:r>
            <a:r>
              <a:rPr lang="en-US" sz="2400" kern="0" dirty="0">
                <a:solidFill>
                  <a:prstClr val="black"/>
                </a:solidFill>
                <a:cs typeface="Arial" charset="0"/>
                <a:sym typeface="Wingdings" pitchFamily="2" charset="2"/>
              </a:rPr>
              <a:t> </a:t>
            </a:r>
            <a:r>
              <a:rPr lang="en-US" sz="2400" b="1" u="sng" kern="0" dirty="0">
                <a:solidFill>
                  <a:prstClr val="black"/>
                </a:solidFill>
                <a:cs typeface="Arial" charset="0"/>
                <a:sym typeface="Wingdings" pitchFamily="2" charset="2"/>
              </a:rPr>
              <a:t>endothermic</a:t>
            </a:r>
            <a:r>
              <a:rPr lang="en-US" sz="2400" kern="0" dirty="0">
                <a:solidFill>
                  <a:prstClr val="black"/>
                </a:solidFill>
                <a:cs typeface="Arial" charset="0"/>
                <a:sym typeface="Wingdings" pitchFamily="2" charset="2"/>
              </a:rPr>
              <a:t> process</a:t>
            </a:r>
            <a:endParaRPr lang="en-US" sz="2400" u="sng" kern="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743200" y="42672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defRPr/>
            </a:pPr>
            <a:r>
              <a:rPr lang="en-US" sz="2400" b="1" u="sng" kern="0" dirty="0">
                <a:solidFill>
                  <a:prstClr val="black"/>
                </a:solidFill>
                <a:cs typeface="Arial" charset="0"/>
              </a:rPr>
              <a:t>Release</a:t>
            </a:r>
            <a:r>
              <a:rPr lang="en-US" sz="2400" kern="0" dirty="0">
                <a:solidFill>
                  <a:prstClr val="black"/>
                </a:solidFill>
                <a:cs typeface="Arial" charset="0"/>
              </a:rPr>
              <a:t> energy </a:t>
            </a:r>
            <a:r>
              <a:rPr lang="en-US" sz="2400" kern="0" dirty="0">
                <a:solidFill>
                  <a:prstClr val="black"/>
                </a:solidFill>
                <a:cs typeface="Arial" charset="0"/>
                <a:sym typeface="Wingdings" pitchFamily="2" charset="2"/>
              </a:rPr>
              <a:t> </a:t>
            </a:r>
            <a:r>
              <a:rPr lang="en-US" sz="2400" b="1" u="sng" kern="0" dirty="0">
                <a:solidFill>
                  <a:prstClr val="black"/>
                </a:solidFill>
                <a:cs typeface="Arial" charset="0"/>
                <a:sym typeface="Wingdings" pitchFamily="2" charset="2"/>
              </a:rPr>
              <a:t>exothermic</a:t>
            </a:r>
            <a:r>
              <a:rPr lang="en-US" sz="2400" kern="0" dirty="0">
                <a:solidFill>
                  <a:prstClr val="black"/>
                </a:solidFill>
                <a:cs typeface="Arial" charset="0"/>
                <a:sym typeface="Wingdings" pitchFamily="2" charset="2"/>
              </a:rPr>
              <a:t> process</a:t>
            </a:r>
            <a:endParaRPr lang="en-US" sz="2400" u="sng" kern="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743200" y="51816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defRPr/>
            </a:pPr>
            <a:r>
              <a:rPr lang="en-US" sz="2400" b="1" kern="0" dirty="0">
                <a:solidFill>
                  <a:prstClr val="black"/>
                </a:solidFill>
                <a:cs typeface="Arial" charset="0"/>
              </a:rPr>
              <a:t>2.  </a:t>
            </a:r>
            <a:r>
              <a:rPr lang="en-US" sz="2400" b="1" u="sng" kern="0" dirty="0">
                <a:solidFill>
                  <a:prstClr val="black"/>
                </a:solidFill>
                <a:cs typeface="Arial" charset="0"/>
              </a:rPr>
              <a:t>Valence</a:t>
            </a:r>
            <a:r>
              <a:rPr lang="en-US" sz="2400" b="1" kern="0" dirty="0">
                <a:solidFill>
                  <a:prstClr val="black"/>
                </a:solidFill>
                <a:cs typeface="Arial" charset="0"/>
              </a:rPr>
              <a:t> electrons trying to attain a </a:t>
            </a:r>
            <a:r>
              <a:rPr lang="en-US" sz="2400" b="1" u="sng" kern="0" dirty="0">
                <a:solidFill>
                  <a:prstClr val="black"/>
                </a:solidFill>
                <a:cs typeface="Arial" charset="0"/>
              </a:rPr>
              <a:t>noble</a:t>
            </a:r>
            <a:r>
              <a:rPr lang="en-US" sz="2400" b="1" kern="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b="1" u="sng" kern="0" dirty="0">
                <a:solidFill>
                  <a:prstClr val="black"/>
                </a:solidFill>
                <a:cs typeface="Arial" charset="0"/>
              </a:rPr>
              <a:t>gas</a:t>
            </a:r>
            <a:r>
              <a:rPr lang="en-US" sz="2400" b="1" kern="0" dirty="0">
                <a:solidFill>
                  <a:prstClr val="black"/>
                </a:solidFill>
                <a:cs typeface="Arial" charset="0"/>
              </a:rPr>
              <a:t> configuration (</a:t>
            </a:r>
            <a:r>
              <a:rPr lang="en-US" sz="2400" b="1" u="sng" kern="0" dirty="0">
                <a:solidFill>
                  <a:prstClr val="black"/>
                </a:solidFill>
                <a:cs typeface="Arial" charset="0"/>
              </a:rPr>
              <a:t>8</a:t>
            </a:r>
            <a:r>
              <a:rPr lang="en-US" sz="2400" b="1" kern="0" dirty="0">
                <a:solidFill>
                  <a:prstClr val="black"/>
                </a:solidFill>
                <a:cs typeface="Arial" charset="0"/>
              </a:rPr>
              <a:t> valence electrons)</a:t>
            </a:r>
            <a:endParaRPr lang="en-US" sz="2400" b="1" u="sng" kern="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78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Station IV. Metallic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506828" y="990601"/>
            <a:ext cx="9161172" cy="5436867"/>
          </a:xfrm>
        </p:spPr>
        <p:txBody>
          <a:bodyPr>
            <a:normAutofit/>
          </a:bodyPr>
          <a:lstStyle/>
          <a:p>
            <a:pPr lvl="0"/>
            <a:r>
              <a:rPr lang="en-US" b="1" u="sng" dirty="0" smtClean="0"/>
              <a:t>Properties</a:t>
            </a:r>
            <a:r>
              <a:rPr lang="en-US" dirty="0" smtClean="0"/>
              <a:t>:</a:t>
            </a:r>
          </a:p>
          <a:p>
            <a:pPr lvl="0"/>
            <a:endParaRPr lang="en-US" b="1" dirty="0"/>
          </a:p>
          <a:p>
            <a:pPr lvl="0"/>
            <a:endParaRPr lang="en-US" b="1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Checks for understanding: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1. Which element has a crystalline lattice through which electrons flow freely?</a:t>
            </a:r>
          </a:p>
          <a:p>
            <a:pPr lvl="0">
              <a:buNone/>
            </a:pPr>
            <a:r>
              <a:rPr lang="en-US" dirty="0" smtClean="0"/>
              <a:t>A) Bromine	B)  Calcium	C) Carbon	D) Sulfur</a:t>
            </a:r>
          </a:p>
          <a:p>
            <a:pPr lvl="0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2. Which element has properties of good electrical conductivity and luster and exists as a liquid?</a:t>
            </a:r>
          </a:p>
          <a:p>
            <a:pPr marL="457200" indent="-457200">
              <a:buNone/>
            </a:pPr>
            <a:r>
              <a:rPr lang="en-US" dirty="0" smtClean="0"/>
              <a:t>A) Hg		B) Br		C) I		C) C</a:t>
            </a:r>
          </a:p>
          <a:p>
            <a:pPr marL="457200" indent="-457200">
              <a:buNone/>
            </a:pP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2133600" y="1447801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1. 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Good</a:t>
            </a: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 conductors of electricity and heat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33600" y="2057401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2. 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High</a:t>
            </a: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 melting and boiling points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33600" y="2667001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3. 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Not</a:t>
            </a: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 soluble (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can’t</a:t>
            </a: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 dissolve) in water</a:t>
            </a:r>
          </a:p>
        </p:txBody>
      </p:sp>
      <p:sp>
        <p:nvSpPr>
          <p:cNvPr id="2" name="Rectangle 1"/>
          <p:cNvSpPr/>
          <p:nvPr/>
        </p:nvSpPr>
        <p:spPr>
          <a:xfrm>
            <a:off x="2936383" y="4597758"/>
            <a:ext cx="1287887" cy="437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63014" y="5989587"/>
            <a:ext cx="1287887" cy="437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1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Station I. </a:t>
            </a:r>
            <a:r>
              <a:rPr lang="en-US" b="1" u="sng" dirty="0" smtClean="0"/>
              <a:t>Creating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590801" y="914401"/>
            <a:ext cx="6326187" cy="4525963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Example:</a:t>
            </a:r>
          </a:p>
          <a:p>
            <a:pPr>
              <a:buNone/>
            </a:pPr>
            <a:r>
              <a:rPr lang="en-US" b="1" dirty="0" smtClean="0"/>
              <a:t>			N + N		</a:t>
            </a:r>
            <a:r>
              <a:rPr lang="en-US" b="1" dirty="0" smtClean="0">
                <a:sym typeface="Wingdings" pitchFamily="2" charset="2"/>
              </a:rPr>
              <a:t>		N</a:t>
            </a:r>
            <a:r>
              <a:rPr lang="en-US" b="1" baseline="-25000" dirty="0" smtClean="0">
                <a:sym typeface="Wingdings" pitchFamily="2" charset="2"/>
              </a:rPr>
              <a:t>2</a:t>
            </a:r>
            <a:r>
              <a:rPr lang="en-US" b="1" dirty="0" smtClean="0">
                <a:sym typeface="Wingdings" pitchFamily="2" charset="2"/>
              </a:rPr>
              <a:t> + energy</a:t>
            </a:r>
          </a:p>
          <a:p>
            <a:pPr>
              <a:buNone/>
            </a:pPr>
            <a:r>
              <a:rPr lang="en-US" b="1" dirty="0">
                <a:sym typeface="Wingdings" pitchFamily="2" charset="2"/>
              </a:rPr>
              <a:t>	</a:t>
            </a:r>
            <a:r>
              <a:rPr lang="en-US" b="1" dirty="0" smtClean="0">
                <a:sym typeface="Wingdings" pitchFamily="2" charset="2"/>
              </a:rPr>
              <a:t>Energy is released when this bond forms making it an exothermic process.</a:t>
            </a:r>
            <a:endParaRPr lang="en-US" b="1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90800" y="54102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Checks for Understanding: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 1.  For the following chemical reaction is it an endothermic or exothermic process?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2Na(s) + Cl</a:t>
            </a:r>
            <a:r>
              <a:rPr lang="en-US" sz="2400" baseline="-25000" dirty="0">
                <a:solidFill>
                  <a:prstClr val="black"/>
                </a:solidFill>
                <a:latin typeface="Arial" charset="0"/>
                <a:cs typeface="Arial" charset="0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(g) 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  <a:sym typeface="Wingdings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2NaCl(s)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2.  Draw the Lewis structure for sulfur and identify how many bonding sites it has.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19400" y="44958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70C0"/>
                </a:solidFill>
                <a:latin typeface="Arial" charset="0"/>
                <a:cs typeface="Arial" charset="0"/>
              </a:rPr>
              <a:t>Exothermic(creating bonds)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19400" y="60198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70C0"/>
                </a:solidFill>
                <a:latin typeface="Arial" charset="0"/>
                <a:cs typeface="Arial" charset="0"/>
              </a:rPr>
              <a:t>6 valence e-, 2 bonding sites</a:t>
            </a:r>
          </a:p>
        </p:txBody>
      </p:sp>
    </p:spTree>
    <p:extLst>
      <p:ext uri="{BB962C8B-B14F-4D97-AF65-F5344CB8AC3E}">
        <p14:creationId xmlns:p14="http://schemas.microsoft.com/office/powerpoint/2010/main" val="76588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Station II. Ionic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262130" y="885306"/>
            <a:ext cx="9101070" cy="4982094"/>
          </a:xfrm>
        </p:spPr>
        <p:txBody>
          <a:bodyPr/>
          <a:lstStyle/>
          <a:p>
            <a:pPr lvl="0"/>
            <a:r>
              <a:rPr lang="en-US" b="1" dirty="0" smtClean="0"/>
              <a:t>Formed when:</a:t>
            </a:r>
          </a:p>
          <a:p>
            <a:pPr lvl="0"/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b="1" dirty="0" smtClean="0"/>
              <a:t>Involves</a:t>
            </a:r>
            <a:r>
              <a:rPr lang="en-US" dirty="0" smtClean="0"/>
              <a:t>: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r>
              <a:rPr lang="en-US" b="1" dirty="0" smtClean="0"/>
              <a:t>Properties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2286000" y="1219201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ions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 bond together because of the </a:t>
            </a:r>
            <a:r>
              <a:rPr lang="en-US" sz="2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oppositely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 charged ions </a:t>
            </a:r>
            <a:r>
              <a:rPr lang="en-US" sz="2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attract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 each other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33600" y="2590801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a </a:t>
            </a:r>
            <a:r>
              <a:rPr lang="en-US" sz="2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metal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transferring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 electrons to a </a:t>
            </a:r>
            <a:r>
              <a:rPr lang="en-US" sz="2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nonmetal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0" y="3733801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1. </a:t>
            </a:r>
            <a:r>
              <a:rPr lang="en-US" sz="2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High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 melting and boiling point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2000" y="4114801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2. </a:t>
            </a:r>
            <a:r>
              <a:rPr lang="en-US" sz="2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Solid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 (hard) at room temperature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2000" y="4495801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3. </a:t>
            </a:r>
            <a:r>
              <a:rPr lang="en-US" sz="2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Soluble (dissolve in water)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62000" y="4953001"/>
            <a:ext cx="929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4. </a:t>
            </a:r>
            <a:r>
              <a:rPr lang="en-US" sz="2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Conduct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 electricity in </a:t>
            </a:r>
            <a:r>
              <a:rPr lang="en-US" sz="2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liquid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 and </a:t>
            </a:r>
            <a:r>
              <a:rPr lang="en-US" sz="2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aqueous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 state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9161" y="3197871"/>
            <a:ext cx="362902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5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Station </a:t>
            </a:r>
            <a:r>
              <a:rPr lang="en-US" b="1" dirty="0" smtClean="0"/>
              <a:t>II. </a:t>
            </a:r>
            <a:r>
              <a:rPr lang="en-US" b="1" u="sng" dirty="0" smtClean="0"/>
              <a:t>Ionic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590801" y="914401"/>
            <a:ext cx="6326187" cy="4525963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Example</a:t>
            </a:r>
            <a:r>
              <a:rPr lang="en-US" b="1" u="sng" dirty="0" smtClean="0"/>
              <a:t>:</a:t>
            </a:r>
            <a:endParaRPr lang="en-US" b="1" u="sng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9093" y="4932609"/>
            <a:ext cx="9596907" cy="1293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Checks for Understanding: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 1.  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Draw the Lewis dot diagram for </a:t>
            </a:r>
            <a:r>
              <a:rPr lang="en-US" sz="240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NaCl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Hint: First draw the ion form for Na and for Cl separately.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2.  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What type of elements make up ionic bonds?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19400" y="60198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Metal and a nonmetal</a:t>
            </a:r>
            <a:endParaRPr lang="en-US" sz="24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517" y="800099"/>
            <a:ext cx="5990365" cy="25999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6516" y="5013420"/>
            <a:ext cx="1705793" cy="85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55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Station III. Covalent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210614" y="885307"/>
            <a:ext cx="9152586" cy="4525963"/>
          </a:xfrm>
        </p:spPr>
        <p:txBody>
          <a:bodyPr/>
          <a:lstStyle/>
          <a:p>
            <a:pPr lvl="0"/>
            <a:r>
              <a:rPr lang="en-US" b="1" dirty="0" smtClean="0"/>
              <a:t>Formed when:</a:t>
            </a:r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b="1" dirty="0" smtClean="0"/>
              <a:t>Involves:</a:t>
            </a:r>
            <a:endParaRPr lang="en-US" dirty="0" smtClean="0"/>
          </a:p>
          <a:p>
            <a:endParaRPr lang="en-US" sz="1000" dirty="0"/>
          </a:p>
          <a:p>
            <a:pPr lvl="0"/>
            <a:r>
              <a:rPr lang="en-US" b="1" dirty="0" smtClean="0"/>
              <a:t>Forms: </a:t>
            </a:r>
          </a:p>
          <a:p>
            <a:pPr lvl="0"/>
            <a:endParaRPr lang="en-US" sz="1200" b="1" dirty="0"/>
          </a:p>
          <a:p>
            <a:pPr lvl="0"/>
            <a:r>
              <a:rPr lang="en-US" b="1" dirty="0" smtClean="0"/>
              <a:t>Properties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800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210614" y="3805536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1.  Relatively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low</a:t>
            </a: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melting and boiling points</a:t>
            </a:r>
            <a:endParaRPr lang="en-US" sz="24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1295401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two atoms </a:t>
            </a:r>
            <a:r>
              <a:rPr lang="en-US" sz="2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share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 electrons in order to achieve a </a:t>
            </a:r>
            <a:r>
              <a:rPr lang="en-US" sz="2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STABLE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 arrangement of </a:t>
            </a:r>
            <a:r>
              <a:rPr lang="en-US" sz="2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electrons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49700" y="2290970"/>
            <a:ext cx="4818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two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nonmetals</a:t>
            </a: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sharing</a:t>
            </a: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 electrons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0614" y="4262736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2.  Exist as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solid</a:t>
            </a: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,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liquid</a:t>
            </a: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, or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gas</a:t>
            </a: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at STP</a:t>
            </a:r>
            <a:endParaRPr lang="en-US" sz="24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0614" y="4796136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3.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Soft</a:t>
            </a:r>
            <a:endParaRPr lang="en-US" sz="2400" b="1" u="sng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0614" y="5329536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4. Will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not</a:t>
            </a: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conduct</a:t>
            </a: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electricity in any phase</a:t>
            </a:r>
            <a:endParaRPr lang="en-US" sz="24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0614" y="5939136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5.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Sometimes</a:t>
            </a: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soluble in water </a:t>
            </a:r>
            <a:endParaRPr lang="en-US" sz="24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28486" y="2965967"/>
            <a:ext cx="5261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molecules (molecular compounds)</a:t>
            </a:r>
            <a:endParaRPr lang="en-US" sz="24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81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Station III. Covalent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885307"/>
            <a:ext cx="8458200" cy="4525963"/>
          </a:xfrm>
        </p:spPr>
        <p:txBody>
          <a:bodyPr/>
          <a:lstStyle/>
          <a:p>
            <a:pPr lvl="0">
              <a:buNone/>
            </a:pPr>
            <a:r>
              <a:rPr lang="en-US" b="1" u="sng" dirty="0" smtClean="0"/>
              <a:t>A.   Polar Covalent Bonds</a:t>
            </a:r>
            <a:r>
              <a:rPr lang="en-US" b="1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Example</a:t>
            </a:r>
            <a:r>
              <a:rPr lang="en-US" dirty="0" smtClean="0"/>
              <a:t>: </a:t>
            </a:r>
            <a:r>
              <a:rPr lang="en-US" dirty="0" err="1" smtClean="0"/>
              <a:t>HBr</a:t>
            </a:r>
            <a:r>
              <a:rPr lang="en-US" dirty="0" smtClean="0"/>
              <a:t> </a:t>
            </a:r>
            <a:endParaRPr lang="en-US" b="1" dirty="0" smtClean="0"/>
          </a:p>
          <a:p>
            <a:pPr>
              <a:buNone/>
            </a:pPr>
            <a:endParaRPr lang="en-US" sz="800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2438400" y="1295401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unequally</a:t>
            </a: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sharing of electrons between two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different</a:t>
            </a: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nonmetals</a:t>
            </a: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pulling on electrons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unequally</a:t>
            </a:r>
            <a:endParaRPr lang="en-US" sz="2400" i="1" u="sng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352801"/>
            <a:ext cx="1295400" cy="1051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105400" y="3505200"/>
            <a:ext cx="472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Br has a greater electronegativity (3.0) than H (2.1), so it pulls on the electrons more.  This makes the Br slightly negative pole and H slightly positive pole</a:t>
            </a:r>
            <a:endParaRPr lang="en-US" sz="2400" i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90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Station III. Covalent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885307"/>
            <a:ext cx="8458200" cy="4525963"/>
          </a:xfrm>
        </p:spPr>
        <p:txBody>
          <a:bodyPr/>
          <a:lstStyle/>
          <a:p>
            <a:pPr lvl="0">
              <a:buNone/>
            </a:pPr>
            <a:r>
              <a:rPr lang="en-US" b="1" u="sng" dirty="0" smtClean="0"/>
              <a:t>B.   </a:t>
            </a:r>
            <a:r>
              <a:rPr lang="en-US" b="1" u="sng" dirty="0" err="1" smtClean="0"/>
              <a:t>Nonpolar</a:t>
            </a:r>
            <a:r>
              <a:rPr lang="en-US" b="1" u="sng" dirty="0" smtClean="0"/>
              <a:t> Covalent Bonds</a:t>
            </a:r>
            <a:r>
              <a:rPr lang="en-US" b="1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Example</a:t>
            </a:r>
            <a:r>
              <a:rPr lang="en-US" dirty="0" smtClean="0"/>
              <a:t>: Br</a:t>
            </a:r>
            <a:r>
              <a:rPr lang="en-US" baseline="-25000" dirty="0" smtClean="0"/>
              <a:t>2 </a:t>
            </a:r>
            <a:endParaRPr lang="en-US" b="1" dirty="0" smtClean="0"/>
          </a:p>
          <a:p>
            <a:pPr>
              <a:buNone/>
            </a:pPr>
            <a:endParaRPr lang="en-US" sz="800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2438400" y="1295401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Equal</a:t>
            </a: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sharing of electrons between two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identical</a:t>
            </a: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nonmetals</a:t>
            </a:r>
            <a:endParaRPr lang="en-US" sz="2400" i="1" u="sng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1" y="3429000"/>
            <a:ext cx="295933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943600" y="3505200"/>
            <a:ext cx="472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The two Br have the same electronegativity, so they pull on the shared electrons evenly.  Creating NO poles between them</a:t>
            </a:r>
            <a:endParaRPr lang="en-US" sz="2400" i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49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Station III. Covalent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017431" y="885307"/>
            <a:ext cx="9345769" cy="530594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u="sng" dirty="0" smtClean="0"/>
              <a:t>C.   Multiple Covalent Bonds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b="1" dirty="0" smtClean="0"/>
              <a:t>Double Bond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 lvl="1"/>
            <a:r>
              <a:rPr lang="en-US" b="1" dirty="0" smtClean="0"/>
              <a:t>Example: O</a:t>
            </a:r>
            <a:r>
              <a:rPr lang="en-US" b="1" baseline="-25000" dirty="0" smtClean="0"/>
              <a:t>2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Triple Bond: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 lvl="1"/>
            <a:r>
              <a:rPr lang="en-US" b="1" dirty="0" smtClean="0"/>
              <a:t>Example: N</a:t>
            </a:r>
            <a:r>
              <a:rPr lang="en-US" b="1" baseline="-25000" dirty="0" smtClean="0"/>
              <a:t>2</a:t>
            </a:r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1942563" y="1683555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sharing of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two pairs </a:t>
            </a: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of valence e</a:t>
            </a:r>
            <a:r>
              <a:rPr lang="en-US" sz="2400" i="1" baseline="30000" dirty="0">
                <a:solidFill>
                  <a:prstClr val="black"/>
                </a:solidFill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5" name="Rectangle 4"/>
          <p:cNvSpPr/>
          <p:nvPr/>
        </p:nvSpPr>
        <p:spPr>
          <a:xfrm>
            <a:off x="1942563" y="4313149"/>
            <a:ext cx="64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sharing of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three pairs </a:t>
            </a: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of valence e</a:t>
            </a:r>
            <a:r>
              <a:rPr lang="en-US" sz="2400" i="1" baseline="30000" dirty="0">
                <a:solidFill>
                  <a:prstClr val="black"/>
                </a:solidFill>
                <a:latin typeface="Arial" charset="0"/>
                <a:cs typeface="Arial" charset="0"/>
              </a:rPr>
              <a:t>-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5927" y="5466512"/>
            <a:ext cx="1966546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1" y="2667001"/>
            <a:ext cx="19526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149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Station IV. Metallic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940158" y="885307"/>
            <a:ext cx="9423042" cy="4525963"/>
          </a:xfrm>
        </p:spPr>
        <p:txBody>
          <a:bodyPr/>
          <a:lstStyle/>
          <a:p>
            <a:pPr lvl="0"/>
            <a:r>
              <a:rPr lang="en-US" dirty="0" smtClean="0"/>
              <a:t>Metallic atoms have ________ valence electrons and ________ ionization energies</a:t>
            </a:r>
          </a:p>
          <a:p>
            <a:pPr lvl="0"/>
            <a:r>
              <a:rPr lang="en-US" b="1" dirty="0" smtClean="0"/>
              <a:t>Results from: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Metallic bonding occurs when electrons given out from the metal atoms to make a “sea” of free electrons in between all the metal atoms.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1905000" y="2057401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the force of attraction of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mobile electrons </a:t>
            </a: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for an atom’s </a:t>
            </a:r>
            <a:r>
              <a:rPr lang="en-US" sz="2400" b="1" i="1" u="sng" dirty="0">
                <a:solidFill>
                  <a:prstClr val="black"/>
                </a:solidFill>
                <a:latin typeface="Arial" charset="0"/>
                <a:cs typeface="Arial" charset="0"/>
              </a:rPr>
              <a:t>positively</a:t>
            </a: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 charged kernel (atom’s nucleus plus </a:t>
            </a:r>
            <a:r>
              <a:rPr lang="en-US" sz="2400" i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non-valence </a:t>
            </a: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electrons)</a:t>
            </a:r>
          </a:p>
        </p:txBody>
      </p:sp>
      <p:sp>
        <p:nvSpPr>
          <p:cNvPr id="9" name="Rectangle 8"/>
          <p:cNvSpPr/>
          <p:nvPr/>
        </p:nvSpPr>
        <p:spPr>
          <a:xfrm>
            <a:off x="3514859" y="778857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FEW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39029" y="778856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</a:rPr>
              <a:t>LOW</a:t>
            </a:r>
          </a:p>
        </p:txBody>
      </p:sp>
      <p:pic>
        <p:nvPicPr>
          <p:cNvPr id="11" name="Picture 10" descr="http://www.revisioncentre.co.uk/gcse/chemistry/metallic_bonding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724400"/>
            <a:ext cx="2590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2514600" y="5029201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prstClr val="black"/>
                </a:solidFill>
                <a:latin typeface="Arial" charset="0"/>
                <a:cs typeface="Arial" charset="0"/>
                <a:hlinkClick r:id="rId4"/>
              </a:rPr>
              <a:t>Metallic Bonding</a:t>
            </a:r>
            <a:endParaRPr lang="en-US" sz="2400" i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18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2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3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515</Words>
  <Application>Microsoft Office PowerPoint</Application>
  <PresentationFormat>Widescreen</PresentationFormat>
  <Paragraphs>145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Wingdings 3</vt:lpstr>
      <vt:lpstr>1_Facet</vt:lpstr>
      <vt:lpstr>2_Facet</vt:lpstr>
      <vt:lpstr>3_Facet</vt:lpstr>
      <vt:lpstr>Facet</vt:lpstr>
      <vt:lpstr>Station I. Creating Bonds</vt:lpstr>
      <vt:lpstr>Station I. Creating Bonds</vt:lpstr>
      <vt:lpstr>Station II. Ionic Bonding</vt:lpstr>
      <vt:lpstr>Station II. Ionic Bonds</vt:lpstr>
      <vt:lpstr>Station III. Covalent Bonding</vt:lpstr>
      <vt:lpstr>Station III. Covalent Bonding</vt:lpstr>
      <vt:lpstr>Station III. Covalent Bonding</vt:lpstr>
      <vt:lpstr>Station III. Covalent Bonding</vt:lpstr>
      <vt:lpstr>Station IV. Metallic Bonding</vt:lpstr>
      <vt:lpstr>Station IV. Metallic Bonding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Eng, Breanna</dc:creator>
  <cp:lastModifiedBy>Eng, Breanna</cp:lastModifiedBy>
  <cp:revision>8</cp:revision>
  <dcterms:created xsi:type="dcterms:W3CDTF">2014-11-16T23:53:04Z</dcterms:created>
  <dcterms:modified xsi:type="dcterms:W3CDTF">2014-11-17T01:20:13Z</dcterms:modified>
</cp:coreProperties>
</file>