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60" r:id="rId5"/>
    <p:sldId id="258" r:id="rId6"/>
    <p:sldId id="261" r:id="rId7"/>
    <p:sldId id="262" r:id="rId8"/>
    <p:sldId id="263" r:id="rId9"/>
    <p:sldId id="264" r:id="rId10"/>
    <p:sldId id="265"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546"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EB29FD5-4872-4E8E-A42A-021D866C1B6B}" type="datetimeFigureOut">
              <a:rPr lang="en-US" smtClean="0"/>
              <a:pPr/>
              <a:t>11/30/2014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207D45-CFCC-40F7-8ACD-F21AAC90FE8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B29FD5-4872-4E8E-A42A-021D866C1B6B}" type="datetimeFigureOut">
              <a:rPr lang="en-US" smtClean="0"/>
              <a:pPr/>
              <a:t>11/30/2014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207D45-CFCC-40F7-8ACD-F21AAC90FE8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B29FD5-4872-4E8E-A42A-021D866C1B6B}" type="datetimeFigureOut">
              <a:rPr lang="en-US" smtClean="0"/>
              <a:pPr/>
              <a:t>11/30/2014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207D45-CFCC-40F7-8ACD-F21AAC90FE8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B29FD5-4872-4E8E-A42A-021D866C1B6B}" type="datetimeFigureOut">
              <a:rPr lang="en-US" smtClean="0"/>
              <a:pPr/>
              <a:t>11/30/2014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207D45-CFCC-40F7-8ACD-F21AAC90FE8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EB29FD5-4872-4E8E-A42A-021D866C1B6B}" type="datetimeFigureOut">
              <a:rPr lang="en-US" smtClean="0"/>
              <a:pPr/>
              <a:t>11/30/2014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207D45-CFCC-40F7-8ACD-F21AAC90FE8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EB29FD5-4872-4E8E-A42A-021D866C1B6B}" type="datetimeFigureOut">
              <a:rPr lang="en-US" smtClean="0"/>
              <a:pPr/>
              <a:t>11/30/2014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207D45-CFCC-40F7-8ACD-F21AAC90FE8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EB29FD5-4872-4E8E-A42A-021D866C1B6B}" type="datetimeFigureOut">
              <a:rPr lang="en-US" smtClean="0"/>
              <a:pPr/>
              <a:t>11/30/2014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A207D45-CFCC-40F7-8ACD-F21AAC90FE8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EB29FD5-4872-4E8E-A42A-021D866C1B6B}" type="datetimeFigureOut">
              <a:rPr lang="en-US" smtClean="0"/>
              <a:pPr/>
              <a:t>11/30/2014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A207D45-CFCC-40F7-8ACD-F21AAC90FE8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B29FD5-4872-4E8E-A42A-021D866C1B6B}" type="datetimeFigureOut">
              <a:rPr lang="en-US" smtClean="0"/>
              <a:pPr/>
              <a:t>11/30/2014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A207D45-CFCC-40F7-8ACD-F21AAC90FE8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B29FD5-4872-4E8E-A42A-021D866C1B6B}" type="datetimeFigureOut">
              <a:rPr lang="en-US" smtClean="0"/>
              <a:pPr/>
              <a:t>11/30/2014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207D45-CFCC-40F7-8ACD-F21AAC90FE8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B29FD5-4872-4E8E-A42A-021D866C1B6B}" type="datetimeFigureOut">
              <a:rPr lang="en-US" smtClean="0"/>
              <a:pPr/>
              <a:t>11/30/2014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207D45-CFCC-40F7-8ACD-F21AAC90FE8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B29FD5-4872-4E8E-A42A-021D866C1B6B}" type="datetimeFigureOut">
              <a:rPr lang="en-US" smtClean="0"/>
              <a:pPr/>
              <a:t>11/30/2014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207D45-CFCC-40F7-8ACD-F21AAC90FE8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8229600" cy="868362"/>
          </a:xfrm>
          <a:solidFill>
            <a:schemeClr val="bg1">
              <a:lumMod val="85000"/>
            </a:schemeClr>
          </a:solidFill>
        </p:spPr>
        <p:txBody>
          <a:bodyPr/>
          <a:lstStyle/>
          <a:p>
            <a:r>
              <a:rPr lang="en-US" dirty="0" smtClean="0">
                <a:latin typeface="Arial" pitchFamily="34" charset="0"/>
                <a:cs typeface="Arial" pitchFamily="34" charset="0"/>
              </a:rPr>
              <a:t>Station 1: Bonding Properties</a:t>
            </a:r>
            <a:endParaRPr lang="en-US" dirty="0">
              <a:latin typeface="Arial" pitchFamily="34" charset="0"/>
              <a:cs typeface="Arial" pitchFamily="34" charset="0"/>
            </a:endParaRPr>
          </a:p>
        </p:txBody>
      </p:sp>
      <p:sp>
        <p:nvSpPr>
          <p:cNvPr id="6" name="Content Placeholder 5"/>
          <p:cNvSpPr>
            <a:spLocks noGrp="1"/>
          </p:cNvSpPr>
          <p:nvPr>
            <p:ph idx="1"/>
          </p:nvPr>
        </p:nvSpPr>
        <p:spPr>
          <a:xfrm>
            <a:off x="457200" y="1143000"/>
            <a:ext cx="8229600" cy="4648200"/>
          </a:xfrm>
        </p:spPr>
        <p:txBody>
          <a:bodyPr>
            <a:normAutofit/>
          </a:bodyPr>
          <a:lstStyle/>
          <a:p>
            <a:pPr>
              <a:buNone/>
            </a:pPr>
            <a:r>
              <a:rPr lang="en-US" sz="2200" dirty="0" smtClean="0">
                <a:latin typeface="Arial" pitchFamily="34" charset="0"/>
                <a:cs typeface="Arial" pitchFamily="34" charset="0"/>
              </a:rPr>
              <a:t>For the exam you should…</a:t>
            </a:r>
          </a:p>
          <a:p>
            <a:r>
              <a:rPr lang="en-US" sz="2200" i="1" dirty="0" smtClean="0">
                <a:latin typeface="Arial" pitchFamily="34" charset="0"/>
                <a:cs typeface="Arial" pitchFamily="34" charset="0"/>
              </a:rPr>
              <a:t>…know the different properties for ionic, covalent, and metallic bonding.</a:t>
            </a:r>
          </a:p>
          <a:p>
            <a:endParaRPr lang="en-US" sz="2200" dirty="0">
              <a:latin typeface="Arial" pitchFamily="34" charset="0"/>
              <a:cs typeface="Arial" pitchFamily="34" charset="0"/>
            </a:endParaRPr>
          </a:p>
          <a:p>
            <a:pPr>
              <a:buNone/>
            </a:pPr>
            <a:r>
              <a:rPr lang="en-US" sz="2200" dirty="0">
                <a:latin typeface="Arial" pitchFamily="34" charset="0"/>
                <a:cs typeface="Arial" pitchFamily="34" charset="0"/>
              </a:rPr>
              <a:t>S</a:t>
            </a:r>
            <a:r>
              <a:rPr lang="en-US" sz="2200" dirty="0" smtClean="0">
                <a:latin typeface="Arial" pitchFamily="34" charset="0"/>
                <a:cs typeface="Arial" pitchFamily="34" charset="0"/>
              </a:rPr>
              <a:t>tudy methods to use…</a:t>
            </a:r>
          </a:p>
          <a:p>
            <a:r>
              <a:rPr lang="en-US" sz="2200" dirty="0" smtClean="0">
                <a:latin typeface="Arial" pitchFamily="34" charset="0"/>
                <a:cs typeface="Arial" pitchFamily="34" charset="0"/>
              </a:rPr>
              <a:t>Make a study sheet with a table that lists the three bond types in each column. (See exemplar below)</a:t>
            </a:r>
          </a:p>
          <a:p>
            <a:r>
              <a:rPr lang="en-US" sz="2200" dirty="0" smtClean="0">
                <a:latin typeface="Arial" pitchFamily="34" charset="0"/>
                <a:cs typeface="Arial" pitchFamily="34" charset="0"/>
              </a:rPr>
              <a:t>Redo old practice questions related to properties.</a:t>
            </a:r>
          </a:p>
          <a:p>
            <a:r>
              <a:rPr lang="en-US" sz="2200" dirty="0" smtClean="0">
                <a:latin typeface="Arial" pitchFamily="34" charset="0"/>
                <a:cs typeface="Arial" pitchFamily="34" charset="0"/>
              </a:rPr>
              <a:t>Make flashcards with a property on one side and the corresponding bond type on the other. Go through all of the flashcards until you get every one right on the first try.</a:t>
            </a:r>
            <a:endParaRPr lang="en-US" sz="2200" dirty="0">
              <a:latin typeface="Arial" pitchFamily="34" charset="0"/>
              <a:cs typeface="Arial" pitchFamily="34" charset="0"/>
            </a:endParaRPr>
          </a:p>
        </p:txBody>
      </p:sp>
      <p:pic>
        <p:nvPicPr>
          <p:cNvPr id="3074" name="Picture 2"/>
          <p:cNvPicPr>
            <a:picLocks noChangeAspect="1" noChangeArrowheads="1"/>
          </p:cNvPicPr>
          <p:nvPr/>
        </p:nvPicPr>
        <p:blipFill>
          <a:blip r:embed="rId2" cstate="print"/>
          <a:srcRect l="27344" t="34375" r="13281" b="39583"/>
          <a:stretch>
            <a:fillRect/>
          </a:stretch>
        </p:blipFill>
        <p:spPr bwMode="auto">
          <a:xfrm>
            <a:off x="2209800" y="5404184"/>
            <a:ext cx="4419600" cy="1453816"/>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352800"/>
            <a:ext cx="8229600" cy="1143000"/>
          </a:xfrm>
        </p:spPr>
        <p:txBody>
          <a:bodyPr/>
          <a:lstStyle/>
          <a:p>
            <a:r>
              <a:rPr lang="en-US" dirty="0" smtClean="0">
                <a:latin typeface="Alaska" pitchFamily="34" charset="0"/>
              </a:rPr>
              <a:t>Study Tip #11</a:t>
            </a:r>
            <a:endParaRPr lang="en-US" dirty="0">
              <a:latin typeface="Alaska" pitchFamily="34" charset="0"/>
            </a:endParaRPr>
          </a:p>
        </p:txBody>
      </p:sp>
      <p:sp>
        <p:nvSpPr>
          <p:cNvPr id="5" name="Title 1"/>
          <p:cNvSpPr txBox="1">
            <a:spLocks/>
          </p:cNvSpPr>
          <p:nvPr/>
        </p:nvSpPr>
        <p:spPr>
          <a:xfrm>
            <a:off x="457200" y="0"/>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Alaska" pitchFamily="34" charset="0"/>
                <a:ea typeface="+mj-ea"/>
                <a:cs typeface="+mj-cs"/>
              </a:rPr>
              <a:t>Study Tip #52</a:t>
            </a:r>
            <a:endParaRPr kumimoji="0" lang="en-US" sz="4400" b="0" i="0" u="none" strike="noStrike" kern="1200" cap="none" spc="0" normalizeH="0" baseline="0" noProof="0" dirty="0">
              <a:ln>
                <a:noFill/>
              </a:ln>
              <a:solidFill>
                <a:schemeClr val="tx1"/>
              </a:solidFill>
              <a:effectLst/>
              <a:uLnTx/>
              <a:uFillTx/>
              <a:latin typeface="Alaska" pitchFamily="34" charset="0"/>
              <a:ea typeface="+mj-ea"/>
              <a:cs typeface="+mj-cs"/>
            </a:endParaRPr>
          </a:p>
        </p:txBody>
      </p:sp>
      <p:pic>
        <p:nvPicPr>
          <p:cNvPr id="4099" name="Picture 3"/>
          <p:cNvPicPr>
            <a:picLocks noChangeAspect="1" noChangeArrowheads="1"/>
          </p:cNvPicPr>
          <p:nvPr/>
        </p:nvPicPr>
        <p:blipFill>
          <a:blip r:embed="rId2" cstate="print"/>
          <a:srcRect l="8594" t="39583" r="69531" b="39584"/>
          <a:stretch>
            <a:fillRect/>
          </a:stretch>
        </p:blipFill>
        <p:spPr bwMode="auto">
          <a:xfrm>
            <a:off x="2667000" y="4267200"/>
            <a:ext cx="3505200" cy="2503714"/>
          </a:xfrm>
          <a:prstGeom prst="rect">
            <a:avLst/>
          </a:prstGeom>
          <a:noFill/>
          <a:ln w="9525">
            <a:noFill/>
            <a:miter lim="800000"/>
            <a:headEnd/>
            <a:tailEnd/>
          </a:ln>
        </p:spPr>
      </p:pic>
      <p:pic>
        <p:nvPicPr>
          <p:cNvPr id="4100" name="Picture 4"/>
          <p:cNvPicPr>
            <a:picLocks noChangeAspect="1" noChangeArrowheads="1"/>
          </p:cNvPicPr>
          <p:nvPr/>
        </p:nvPicPr>
        <p:blipFill>
          <a:blip r:embed="rId3" cstate="print"/>
          <a:srcRect l="7813" t="40625" r="34375" b="32292"/>
          <a:stretch>
            <a:fillRect/>
          </a:stretch>
        </p:blipFill>
        <p:spPr bwMode="auto">
          <a:xfrm>
            <a:off x="990600" y="961768"/>
            <a:ext cx="7239000" cy="2543432"/>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8229600" cy="868362"/>
          </a:xfrm>
          <a:solidFill>
            <a:schemeClr val="bg1">
              <a:lumMod val="85000"/>
            </a:schemeClr>
          </a:solidFill>
        </p:spPr>
        <p:txBody>
          <a:bodyPr/>
          <a:lstStyle/>
          <a:p>
            <a:r>
              <a:rPr lang="en-US" dirty="0" smtClean="0">
                <a:latin typeface="Arial" pitchFamily="34" charset="0"/>
                <a:cs typeface="Arial" pitchFamily="34" charset="0"/>
              </a:rPr>
              <a:t>Station 2: Identify Bond Types</a:t>
            </a:r>
            <a:endParaRPr lang="en-US" dirty="0">
              <a:latin typeface="Arial" pitchFamily="34" charset="0"/>
              <a:cs typeface="Arial" pitchFamily="34" charset="0"/>
            </a:endParaRPr>
          </a:p>
        </p:txBody>
      </p:sp>
      <p:sp>
        <p:nvSpPr>
          <p:cNvPr id="6" name="Content Placeholder 5"/>
          <p:cNvSpPr>
            <a:spLocks noGrp="1"/>
          </p:cNvSpPr>
          <p:nvPr>
            <p:ph idx="1"/>
          </p:nvPr>
        </p:nvSpPr>
        <p:spPr>
          <a:xfrm>
            <a:off x="457200" y="1371600"/>
            <a:ext cx="8229600" cy="4754563"/>
          </a:xfrm>
        </p:spPr>
        <p:txBody>
          <a:bodyPr>
            <a:normAutofit fontScale="70000" lnSpcReduction="20000"/>
          </a:bodyPr>
          <a:lstStyle/>
          <a:p>
            <a:pPr>
              <a:buNone/>
            </a:pPr>
            <a:r>
              <a:rPr lang="en-US" dirty="0" smtClean="0">
                <a:latin typeface="Arial" pitchFamily="34" charset="0"/>
                <a:cs typeface="Arial" pitchFamily="34" charset="0"/>
              </a:rPr>
              <a:t>For the exam you should…</a:t>
            </a:r>
          </a:p>
          <a:p>
            <a:r>
              <a:rPr lang="en-US" i="1" dirty="0" smtClean="0">
                <a:latin typeface="Arial" pitchFamily="34" charset="0"/>
                <a:cs typeface="Arial" pitchFamily="34" charset="0"/>
              </a:rPr>
              <a:t>…know what types of elements make up ionic, covalent, and metallic bonds.</a:t>
            </a:r>
          </a:p>
          <a:p>
            <a:r>
              <a:rPr lang="en-US" i="1" dirty="0" smtClean="0">
                <a:latin typeface="Arial" pitchFamily="34" charset="0"/>
                <a:cs typeface="Arial" pitchFamily="34" charset="0"/>
              </a:rPr>
              <a:t>…be able to identify the bonding type within compounds.</a:t>
            </a:r>
          </a:p>
          <a:p>
            <a:endParaRPr lang="en-US" dirty="0">
              <a:latin typeface="Arial" pitchFamily="34" charset="0"/>
              <a:cs typeface="Arial" pitchFamily="34" charset="0"/>
            </a:endParaRPr>
          </a:p>
          <a:p>
            <a:pPr>
              <a:buNone/>
            </a:pPr>
            <a:r>
              <a:rPr lang="en-US" dirty="0">
                <a:latin typeface="Arial" pitchFamily="34" charset="0"/>
                <a:cs typeface="Arial" pitchFamily="34" charset="0"/>
              </a:rPr>
              <a:t>S</a:t>
            </a:r>
            <a:r>
              <a:rPr lang="en-US" dirty="0" smtClean="0">
                <a:latin typeface="Arial" pitchFamily="34" charset="0"/>
                <a:cs typeface="Arial" pitchFamily="34" charset="0"/>
              </a:rPr>
              <a:t>tudy methods to use…</a:t>
            </a:r>
          </a:p>
          <a:p>
            <a:r>
              <a:rPr lang="en-US" dirty="0" smtClean="0">
                <a:latin typeface="Arial" pitchFamily="34" charset="0"/>
                <a:cs typeface="Arial" pitchFamily="34" charset="0"/>
              </a:rPr>
              <a:t>Use notes to write down the definitions of ionic, covalent, and metallic bonding.</a:t>
            </a:r>
          </a:p>
          <a:p>
            <a:r>
              <a:rPr lang="en-US" dirty="0" smtClean="0">
                <a:latin typeface="Arial" pitchFamily="34" charset="0"/>
                <a:cs typeface="Arial" pitchFamily="34" charset="0"/>
              </a:rPr>
              <a:t>Choose 15 pairs of elements from the beakers. Write down the pairs of elements and determine what kind of bond type these pairs would have.</a:t>
            </a:r>
          </a:p>
          <a:p>
            <a:r>
              <a:rPr lang="en-US" dirty="0" smtClean="0">
                <a:latin typeface="Arial" pitchFamily="34" charset="0"/>
                <a:cs typeface="Arial" pitchFamily="34" charset="0"/>
              </a:rPr>
              <a:t>Go through all past, relevant practice problems and write down the question and correct answer on your study sheet.</a:t>
            </a:r>
          </a:p>
          <a:p>
            <a:endParaRPr lang="en-US" dirty="0" smtClean="0">
              <a:latin typeface="Arial" pitchFamily="34" charset="0"/>
              <a:cs typeface="Arial"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8229600" cy="868362"/>
          </a:xfrm>
          <a:solidFill>
            <a:schemeClr val="bg1">
              <a:lumMod val="85000"/>
            </a:schemeClr>
          </a:solidFill>
        </p:spPr>
        <p:txBody>
          <a:bodyPr/>
          <a:lstStyle/>
          <a:p>
            <a:r>
              <a:rPr lang="en-US" dirty="0" smtClean="0">
                <a:latin typeface="Arial" pitchFamily="34" charset="0"/>
                <a:cs typeface="Arial" pitchFamily="34" charset="0"/>
              </a:rPr>
              <a:t>Station 3: Lewis Dot Diagrams</a:t>
            </a:r>
            <a:endParaRPr lang="en-US" dirty="0">
              <a:latin typeface="Arial" pitchFamily="34" charset="0"/>
              <a:cs typeface="Arial" pitchFamily="34" charset="0"/>
            </a:endParaRPr>
          </a:p>
        </p:txBody>
      </p:sp>
      <p:sp>
        <p:nvSpPr>
          <p:cNvPr id="6" name="Content Placeholder 5"/>
          <p:cNvSpPr>
            <a:spLocks noGrp="1"/>
          </p:cNvSpPr>
          <p:nvPr>
            <p:ph idx="1"/>
          </p:nvPr>
        </p:nvSpPr>
        <p:spPr>
          <a:xfrm>
            <a:off x="457200" y="1371600"/>
            <a:ext cx="8229600" cy="4754563"/>
          </a:xfrm>
        </p:spPr>
        <p:txBody>
          <a:bodyPr>
            <a:normAutofit fontScale="70000" lnSpcReduction="20000"/>
          </a:bodyPr>
          <a:lstStyle/>
          <a:p>
            <a:pPr>
              <a:buNone/>
            </a:pPr>
            <a:r>
              <a:rPr lang="en-US" dirty="0" smtClean="0">
                <a:latin typeface="Arial" pitchFamily="34" charset="0"/>
                <a:cs typeface="Arial" pitchFamily="34" charset="0"/>
              </a:rPr>
              <a:t>For the exam you should…</a:t>
            </a:r>
          </a:p>
          <a:p>
            <a:r>
              <a:rPr lang="en-US" i="1" dirty="0" smtClean="0">
                <a:latin typeface="Arial" pitchFamily="34" charset="0"/>
                <a:cs typeface="Arial" pitchFamily="34" charset="0"/>
              </a:rPr>
              <a:t>…be able to draw and identify Lewis dot diagrams for atoms, ions, ionic compounds, and molecular compounds.</a:t>
            </a:r>
          </a:p>
          <a:p>
            <a:endParaRPr lang="en-US" dirty="0">
              <a:latin typeface="Arial" pitchFamily="34" charset="0"/>
              <a:cs typeface="Arial" pitchFamily="34" charset="0"/>
            </a:endParaRPr>
          </a:p>
          <a:p>
            <a:pPr>
              <a:buNone/>
            </a:pPr>
            <a:r>
              <a:rPr lang="en-US" dirty="0">
                <a:latin typeface="Arial" pitchFamily="34" charset="0"/>
                <a:cs typeface="Arial" pitchFamily="34" charset="0"/>
              </a:rPr>
              <a:t>S</a:t>
            </a:r>
            <a:r>
              <a:rPr lang="en-US" dirty="0" smtClean="0">
                <a:latin typeface="Arial" pitchFamily="34" charset="0"/>
                <a:cs typeface="Arial" pitchFamily="34" charset="0"/>
              </a:rPr>
              <a:t>tudy methods to use…</a:t>
            </a:r>
          </a:p>
          <a:p>
            <a:r>
              <a:rPr lang="en-US" dirty="0" smtClean="0">
                <a:latin typeface="Arial" pitchFamily="34" charset="0"/>
                <a:cs typeface="Arial" pitchFamily="34" charset="0"/>
              </a:rPr>
              <a:t>Review notes and write down necessary rules and examples for drawing Lewis dot diagrams for atoms, ions, ionic compounds, and molecular compounds.</a:t>
            </a:r>
          </a:p>
          <a:p>
            <a:r>
              <a:rPr lang="en-US" dirty="0" smtClean="0">
                <a:latin typeface="Arial" pitchFamily="34" charset="0"/>
                <a:cs typeface="Arial" pitchFamily="34" charset="0"/>
              </a:rPr>
              <a:t>Redo at least 5 examples of each kind of diagram (5 atoms, 5 ions, 5 ionic compounds, 5 molecular compounds) from class work and homework without looking at the answer.</a:t>
            </a:r>
          </a:p>
          <a:p>
            <a:r>
              <a:rPr lang="en-US" dirty="0" smtClean="0">
                <a:latin typeface="Arial" pitchFamily="34" charset="0"/>
                <a:cs typeface="Arial" pitchFamily="34" charset="0"/>
              </a:rPr>
              <a:t>Do given practice problems and do not check your answers until you have given it your best effort. Make note of what you got wrong and why.</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8229600" cy="868362"/>
          </a:xfrm>
          <a:solidFill>
            <a:schemeClr val="bg1">
              <a:lumMod val="85000"/>
            </a:schemeClr>
          </a:solidFill>
        </p:spPr>
        <p:txBody>
          <a:bodyPr/>
          <a:lstStyle/>
          <a:p>
            <a:r>
              <a:rPr lang="en-US" dirty="0" smtClean="0">
                <a:latin typeface="Arial" pitchFamily="34" charset="0"/>
                <a:cs typeface="Arial" pitchFamily="34" charset="0"/>
              </a:rPr>
              <a:t>Station 3: Lewis Dot Diagrams</a:t>
            </a:r>
            <a:endParaRPr lang="en-US" dirty="0">
              <a:latin typeface="Arial" pitchFamily="34" charset="0"/>
              <a:cs typeface="Arial" pitchFamily="34" charset="0"/>
            </a:endParaRPr>
          </a:p>
        </p:txBody>
      </p:sp>
      <p:pic>
        <p:nvPicPr>
          <p:cNvPr id="1026" name="Picture 2"/>
          <p:cNvPicPr>
            <a:picLocks noChangeAspect="1" noChangeArrowheads="1"/>
          </p:cNvPicPr>
          <p:nvPr/>
        </p:nvPicPr>
        <p:blipFill>
          <a:blip r:embed="rId2" cstate="print"/>
          <a:srcRect/>
          <a:stretch>
            <a:fillRect/>
          </a:stretch>
        </p:blipFill>
        <p:spPr bwMode="auto">
          <a:xfrm>
            <a:off x="228600" y="1828800"/>
            <a:ext cx="8538437" cy="1828800"/>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228600" y="4495800"/>
            <a:ext cx="8441531" cy="1524000"/>
          </a:xfrm>
          <a:prstGeom prst="rect">
            <a:avLst/>
          </a:prstGeom>
          <a:noFill/>
          <a:ln w="9525">
            <a:noFill/>
            <a:miter lim="800000"/>
            <a:headEnd/>
            <a:tailEnd/>
          </a:ln>
        </p:spPr>
      </p:pic>
      <p:sp>
        <p:nvSpPr>
          <p:cNvPr id="7" name="TextBox 6"/>
          <p:cNvSpPr txBox="1"/>
          <p:nvPr/>
        </p:nvSpPr>
        <p:spPr>
          <a:xfrm>
            <a:off x="228600" y="1295400"/>
            <a:ext cx="5334000" cy="369332"/>
          </a:xfrm>
          <a:prstGeom prst="rect">
            <a:avLst/>
          </a:prstGeom>
          <a:noFill/>
        </p:spPr>
        <p:txBody>
          <a:bodyPr wrap="square" rtlCol="0">
            <a:spAutoFit/>
          </a:bodyPr>
          <a:lstStyle/>
          <a:p>
            <a:r>
              <a:rPr lang="en-US" b="1" dirty="0" smtClean="0"/>
              <a:t>Practice problems to do on your study sheet…</a:t>
            </a:r>
            <a:endParaRPr lang="en-US" b="1" dirty="0"/>
          </a:p>
        </p:txBody>
      </p:sp>
      <p:sp>
        <p:nvSpPr>
          <p:cNvPr id="8" name="TextBox 7"/>
          <p:cNvSpPr txBox="1"/>
          <p:nvPr/>
        </p:nvSpPr>
        <p:spPr>
          <a:xfrm>
            <a:off x="1066800" y="5715000"/>
            <a:ext cx="381000" cy="292388"/>
          </a:xfrm>
          <a:prstGeom prst="rect">
            <a:avLst/>
          </a:prstGeom>
          <a:solidFill>
            <a:schemeClr val="bg1"/>
          </a:solidFill>
          <a:ln>
            <a:noFill/>
          </a:ln>
        </p:spPr>
        <p:txBody>
          <a:bodyPr wrap="square" rtlCol="0">
            <a:spAutoFit/>
          </a:bodyPr>
          <a:lstStyle/>
          <a:p>
            <a:r>
              <a:rPr lang="en-US" sz="1300" b="1" dirty="0" smtClean="0">
                <a:latin typeface="Times New Roman" pitchFamily="18" charset="0"/>
                <a:cs typeface="Times New Roman" pitchFamily="18" charset="0"/>
              </a:rPr>
              <a:t>Cl</a:t>
            </a:r>
            <a:endParaRPr lang="en-US" sz="1300" b="1" dirty="0">
              <a:latin typeface="Times New Roman" pitchFamily="18" charset="0"/>
              <a:cs typeface="Times New Roman" pitchFamily="18" charset="0"/>
            </a:endParaRPr>
          </a:p>
        </p:txBody>
      </p:sp>
      <p:sp>
        <p:nvSpPr>
          <p:cNvPr id="9" name="TextBox 8"/>
          <p:cNvSpPr txBox="1"/>
          <p:nvPr/>
        </p:nvSpPr>
        <p:spPr>
          <a:xfrm>
            <a:off x="228600" y="4462046"/>
            <a:ext cx="7543800" cy="338554"/>
          </a:xfrm>
          <a:prstGeom prst="rect">
            <a:avLst/>
          </a:prstGeom>
          <a:solidFill>
            <a:schemeClr val="bg1"/>
          </a:solidFill>
        </p:spPr>
        <p:txBody>
          <a:bodyPr wrap="square" rtlCol="0">
            <a:spAutoFit/>
          </a:bodyPr>
          <a:lstStyle/>
          <a:p>
            <a:r>
              <a:rPr lang="en-US" sz="1600" b="1" dirty="0" smtClean="0">
                <a:latin typeface="Times New Roman" pitchFamily="18" charset="0"/>
                <a:cs typeface="Times New Roman" pitchFamily="18" charset="0"/>
              </a:rPr>
              <a:t>Draw Lewis Dot Structures for the following ionic compounds:</a:t>
            </a:r>
            <a:endParaRPr lang="en-US" sz="1600" b="1" dirty="0">
              <a:latin typeface="Times New Roman" pitchFamily="18" charset="0"/>
              <a:cs typeface="Times New Roman"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8229600" cy="868362"/>
          </a:xfrm>
          <a:solidFill>
            <a:schemeClr val="bg1">
              <a:lumMod val="85000"/>
            </a:schemeClr>
          </a:solidFill>
        </p:spPr>
        <p:txBody>
          <a:bodyPr/>
          <a:lstStyle/>
          <a:p>
            <a:r>
              <a:rPr lang="en-US" dirty="0" smtClean="0">
                <a:latin typeface="Arial" pitchFamily="34" charset="0"/>
                <a:cs typeface="Arial" pitchFamily="34" charset="0"/>
              </a:rPr>
              <a:t>Station 4: Naming</a:t>
            </a:r>
            <a:endParaRPr lang="en-US" dirty="0">
              <a:latin typeface="Arial" pitchFamily="34" charset="0"/>
              <a:cs typeface="Arial" pitchFamily="34" charset="0"/>
            </a:endParaRPr>
          </a:p>
        </p:txBody>
      </p:sp>
      <p:sp>
        <p:nvSpPr>
          <p:cNvPr id="6" name="Content Placeholder 5"/>
          <p:cNvSpPr>
            <a:spLocks noGrp="1"/>
          </p:cNvSpPr>
          <p:nvPr>
            <p:ph idx="1"/>
          </p:nvPr>
        </p:nvSpPr>
        <p:spPr>
          <a:xfrm>
            <a:off x="457200" y="1371600"/>
            <a:ext cx="8229600" cy="5181600"/>
          </a:xfrm>
        </p:spPr>
        <p:txBody>
          <a:bodyPr>
            <a:normAutofit/>
          </a:bodyPr>
          <a:lstStyle/>
          <a:p>
            <a:pPr>
              <a:buNone/>
            </a:pPr>
            <a:r>
              <a:rPr lang="en-US" sz="2200" dirty="0" smtClean="0">
                <a:latin typeface="Arial" pitchFamily="34" charset="0"/>
                <a:cs typeface="Arial" pitchFamily="34" charset="0"/>
              </a:rPr>
              <a:t>For the exam you should…</a:t>
            </a:r>
          </a:p>
          <a:p>
            <a:r>
              <a:rPr lang="en-US" sz="2200" i="1" dirty="0" smtClean="0">
                <a:latin typeface="Arial" pitchFamily="34" charset="0"/>
                <a:cs typeface="Arial" pitchFamily="34" charset="0"/>
              </a:rPr>
              <a:t>…be able to name ionic and molecular compounds.</a:t>
            </a:r>
          </a:p>
          <a:p>
            <a:endParaRPr lang="en-US" sz="2200" dirty="0">
              <a:latin typeface="Arial" pitchFamily="34" charset="0"/>
              <a:cs typeface="Arial" pitchFamily="34" charset="0"/>
            </a:endParaRPr>
          </a:p>
          <a:p>
            <a:pPr>
              <a:buNone/>
            </a:pPr>
            <a:r>
              <a:rPr lang="en-US" sz="2200" dirty="0">
                <a:latin typeface="Arial" pitchFamily="34" charset="0"/>
                <a:cs typeface="Arial" pitchFamily="34" charset="0"/>
              </a:rPr>
              <a:t>S</a:t>
            </a:r>
            <a:r>
              <a:rPr lang="en-US" sz="2200" dirty="0" smtClean="0">
                <a:latin typeface="Arial" pitchFamily="34" charset="0"/>
                <a:cs typeface="Arial" pitchFamily="34" charset="0"/>
              </a:rPr>
              <a:t>tudy methods to use…</a:t>
            </a:r>
          </a:p>
          <a:p>
            <a:r>
              <a:rPr lang="en-US" sz="2200" dirty="0" smtClean="0">
                <a:latin typeface="Arial" pitchFamily="34" charset="0"/>
                <a:cs typeface="Arial" pitchFamily="34" charset="0"/>
              </a:rPr>
              <a:t>Review notes and write down necessary rules and examples for naming ionic compounds and molecular compounds.</a:t>
            </a:r>
          </a:p>
          <a:p>
            <a:r>
              <a:rPr lang="en-US" sz="2200" dirty="0" smtClean="0">
                <a:latin typeface="Arial" pitchFamily="34" charset="0"/>
                <a:cs typeface="Arial" pitchFamily="34" charset="0"/>
              </a:rPr>
              <a:t>Make index cards of ionic and molecular compounds (at least 10 of each type) that have the chemical formula on one side and the chemical name on the other. Go through all of the flashcards until you get every one right on the first try.</a:t>
            </a:r>
          </a:p>
          <a:p>
            <a:r>
              <a:rPr lang="en-US" sz="2200" dirty="0" smtClean="0">
                <a:latin typeface="Arial" pitchFamily="34" charset="0"/>
                <a:cs typeface="Arial" pitchFamily="34" charset="0"/>
              </a:rPr>
              <a:t>Do given practice problems and check your answers after you give it your best attempt.</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8229600" cy="868362"/>
          </a:xfrm>
          <a:solidFill>
            <a:schemeClr val="bg1">
              <a:lumMod val="85000"/>
            </a:schemeClr>
          </a:solidFill>
        </p:spPr>
        <p:txBody>
          <a:bodyPr/>
          <a:lstStyle/>
          <a:p>
            <a:r>
              <a:rPr lang="en-US" dirty="0" smtClean="0">
                <a:latin typeface="Arial" pitchFamily="34" charset="0"/>
                <a:cs typeface="Arial" pitchFamily="34" charset="0"/>
              </a:rPr>
              <a:t>Station 4: Naming</a:t>
            </a:r>
            <a:endParaRPr lang="en-US" dirty="0">
              <a:latin typeface="Arial" pitchFamily="34" charset="0"/>
              <a:cs typeface="Arial" pitchFamily="34" charset="0"/>
            </a:endParaRPr>
          </a:p>
        </p:txBody>
      </p:sp>
      <p:sp>
        <p:nvSpPr>
          <p:cNvPr id="4" name="TextBox 3"/>
          <p:cNvSpPr txBox="1"/>
          <p:nvPr/>
        </p:nvSpPr>
        <p:spPr>
          <a:xfrm>
            <a:off x="381000" y="1295400"/>
            <a:ext cx="5334000" cy="369332"/>
          </a:xfrm>
          <a:prstGeom prst="rect">
            <a:avLst/>
          </a:prstGeom>
          <a:noFill/>
        </p:spPr>
        <p:txBody>
          <a:bodyPr wrap="square" rtlCol="0">
            <a:spAutoFit/>
          </a:bodyPr>
          <a:lstStyle/>
          <a:p>
            <a:r>
              <a:rPr lang="en-US" b="1" dirty="0" smtClean="0"/>
              <a:t>Practice problems to do on your study sheet…</a:t>
            </a:r>
            <a:endParaRPr lang="en-US" b="1" dirty="0"/>
          </a:p>
        </p:txBody>
      </p:sp>
      <p:pic>
        <p:nvPicPr>
          <p:cNvPr id="2050" name="Picture 2"/>
          <p:cNvPicPr>
            <a:picLocks noChangeAspect="1" noChangeArrowheads="1"/>
          </p:cNvPicPr>
          <p:nvPr/>
        </p:nvPicPr>
        <p:blipFill>
          <a:blip r:embed="rId2" cstate="print"/>
          <a:srcRect/>
          <a:stretch>
            <a:fillRect/>
          </a:stretch>
        </p:blipFill>
        <p:spPr bwMode="auto">
          <a:xfrm>
            <a:off x="457200" y="1676400"/>
            <a:ext cx="8305800" cy="574836"/>
          </a:xfrm>
          <a:prstGeom prst="rect">
            <a:avLst/>
          </a:prstGeom>
          <a:noFill/>
          <a:ln w="9525">
            <a:noFill/>
            <a:miter lim="800000"/>
            <a:headEnd/>
            <a:tailEnd/>
          </a:ln>
        </p:spPr>
      </p:pic>
      <p:pic>
        <p:nvPicPr>
          <p:cNvPr id="2051" name="Picture 3"/>
          <p:cNvPicPr>
            <a:picLocks noChangeAspect="1" noChangeArrowheads="1"/>
          </p:cNvPicPr>
          <p:nvPr/>
        </p:nvPicPr>
        <p:blipFill>
          <a:blip r:embed="rId3" cstate="print"/>
          <a:srcRect/>
          <a:stretch>
            <a:fillRect/>
          </a:stretch>
        </p:blipFill>
        <p:spPr bwMode="auto">
          <a:xfrm>
            <a:off x="457200" y="2514600"/>
            <a:ext cx="2647950" cy="298543"/>
          </a:xfrm>
          <a:prstGeom prst="rect">
            <a:avLst/>
          </a:prstGeom>
          <a:noFill/>
          <a:ln w="9525">
            <a:noFill/>
            <a:miter lim="800000"/>
            <a:headEnd/>
            <a:tailEnd/>
          </a:ln>
        </p:spPr>
      </p:pic>
      <p:pic>
        <p:nvPicPr>
          <p:cNvPr id="2053" name="Picture 5"/>
          <p:cNvPicPr>
            <a:picLocks noChangeAspect="1" noChangeArrowheads="1"/>
          </p:cNvPicPr>
          <p:nvPr/>
        </p:nvPicPr>
        <p:blipFill>
          <a:blip r:embed="rId4" cstate="print"/>
          <a:srcRect/>
          <a:stretch>
            <a:fillRect/>
          </a:stretch>
        </p:blipFill>
        <p:spPr bwMode="auto">
          <a:xfrm>
            <a:off x="457200" y="3733800"/>
            <a:ext cx="7143750" cy="1466850"/>
          </a:xfrm>
          <a:prstGeom prst="rect">
            <a:avLst/>
          </a:prstGeom>
          <a:noFill/>
          <a:ln w="9525">
            <a:noFill/>
            <a:miter lim="800000"/>
            <a:headEnd/>
            <a:tailEnd/>
          </a:ln>
        </p:spPr>
      </p:pic>
      <p:pic>
        <p:nvPicPr>
          <p:cNvPr id="2054" name="Picture 6"/>
          <p:cNvPicPr>
            <a:picLocks noChangeAspect="1" noChangeArrowheads="1"/>
          </p:cNvPicPr>
          <p:nvPr/>
        </p:nvPicPr>
        <p:blipFill>
          <a:blip r:embed="rId5" cstate="print"/>
          <a:srcRect/>
          <a:stretch>
            <a:fillRect/>
          </a:stretch>
        </p:blipFill>
        <p:spPr bwMode="auto">
          <a:xfrm>
            <a:off x="457200" y="5486400"/>
            <a:ext cx="7010400" cy="1000125"/>
          </a:xfrm>
          <a:prstGeom prst="rect">
            <a:avLst/>
          </a:prstGeom>
          <a:noFill/>
          <a:ln w="9525">
            <a:noFill/>
            <a:miter lim="800000"/>
            <a:headEnd/>
            <a:tailEnd/>
          </a:ln>
        </p:spPr>
      </p:pic>
      <p:cxnSp>
        <p:nvCxnSpPr>
          <p:cNvPr id="11" name="Straight Connector 10"/>
          <p:cNvCxnSpPr/>
          <p:nvPr/>
        </p:nvCxnSpPr>
        <p:spPr>
          <a:xfrm>
            <a:off x="76200" y="3657600"/>
            <a:ext cx="89916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2055" name="Picture 7"/>
          <p:cNvPicPr>
            <a:picLocks noChangeAspect="1" noChangeArrowheads="1"/>
          </p:cNvPicPr>
          <p:nvPr/>
        </p:nvPicPr>
        <p:blipFill>
          <a:blip r:embed="rId6" cstate="print"/>
          <a:srcRect/>
          <a:stretch>
            <a:fillRect/>
          </a:stretch>
        </p:blipFill>
        <p:spPr bwMode="auto">
          <a:xfrm>
            <a:off x="914400" y="2819400"/>
            <a:ext cx="4114800" cy="262890"/>
          </a:xfrm>
          <a:prstGeom prst="rect">
            <a:avLst/>
          </a:prstGeom>
          <a:noFill/>
          <a:ln w="9525">
            <a:noFill/>
            <a:miter lim="800000"/>
            <a:headEnd/>
            <a:tailEnd/>
          </a:ln>
        </p:spPr>
      </p:pic>
      <p:pic>
        <p:nvPicPr>
          <p:cNvPr id="2056" name="Picture 8"/>
          <p:cNvPicPr>
            <a:picLocks noChangeAspect="1" noChangeArrowheads="1"/>
          </p:cNvPicPr>
          <p:nvPr/>
        </p:nvPicPr>
        <p:blipFill>
          <a:blip r:embed="rId7" cstate="print"/>
          <a:srcRect/>
          <a:stretch>
            <a:fillRect/>
          </a:stretch>
        </p:blipFill>
        <p:spPr bwMode="auto">
          <a:xfrm>
            <a:off x="6324600" y="2819400"/>
            <a:ext cx="2362200" cy="328760"/>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429000"/>
            <a:ext cx="8229600" cy="1143000"/>
          </a:xfrm>
        </p:spPr>
        <p:txBody>
          <a:bodyPr/>
          <a:lstStyle/>
          <a:p>
            <a:r>
              <a:rPr lang="en-US" dirty="0" smtClean="0">
                <a:latin typeface="Alaska" pitchFamily="34" charset="0"/>
              </a:rPr>
              <a:t>Study Tip #133</a:t>
            </a:r>
            <a:endParaRPr lang="en-US" dirty="0">
              <a:latin typeface="Alaska" pitchFamily="34" charset="0"/>
            </a:endParaRPr>
          </a:p>
        </p:txBody>
      </p:sp>
      <p:pic>
        <p:nvPicPr>
          <p:cNvPr id="1026" name="Picture 2"/>
          <p:cNvPicPr>
            <a:picLocks noChangeAspect="1" noChangeArrowheads="1"/>
          </p:cNvPicPr>
          <p:nvPr/>
        </p:nvPicPr>
        <p:blipFill>
          <a:blip r:embed="rId2" cstate="print"/>
          <a:srcRect l="2344" t="45833" r="31250" b="33334"/>
          <a:stretch>
            <a:fillRect/>
          </a:stretch>
        </p:blipFill>
        <p:spPr bwMode="auto">
          <a:xfrm>
            <a:off x="152400" y="1066800"/>
            <a:ext cx="8743950" cy="2057400"/>
          </a:xfrm>
          <a:prstGeom prst="rect">
            <a:avLst/>
          </a:prstGeom>
          <a:noFill/>
          <a:ln w="9525">
            <a:noFill/>
            <a:miter lim="800000"/>
            <a:headEnd/>
            <a:tailEnd/>
          </a:ln>
        </p:spPr>
      </p:pic>
      <p:sp>
        <p:nvSpPr>
          <p:cNvPr id="5" name="Title 1"/>
          <p:cNvSpPr txBox="1">
            <a:spLocks/>
          </p:cNvSpPr>
          <p:nvPr/>
        </p:nvSpPr>
        <p:spPr>
          <a:xfrm>
            <a:off x="457200" y="0"/>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Alaska" pitchFamily="34" charset="0"/>
                <a:ea typeface="+mj-ea"/>
                <a:cs typeface="+mj-cs"/>
              </a:rPr>
              <a:t>Study Tip #547</a:t>
            </a:r>
            <a:endParaRPr kumimoji="0" lang="en-US" sz="4400" b="0" i="0" u="none" strike="noStrike" kern="1200" cap="none" spc="0" normalizeH="0" baseline="0" noProof="0" dirty="0">
              <a:ln>
                <a:noFill/>
              </a:ln>
              <a:solidFill>
                <a:schemeClr val="tx1"/>
              </a:solidFill>
              <a:effectLst/>
              <a:uLnTx/>
              <a:uFillTx/>
              <a:latin typeface="Alaska" pitchFamily="34" charset="0"/>
              <a:ea typeface="+mj-ea"/>
              <a:cs typeface="+mj-cs"/>
            </a:endParaRPr>
          </a:p>
        </p:txBody>
      </p:sp>
      <p:pic>
        <p:nvPicPr>
          <p:cNvPr id="1027" name="Picture 3"/>
          <p:cNvPicPr>
            <a:picLocks noChangeAspect="1" noChangeArrowheads="1"/>
          </p:cNvPicPr>
          <p:nvPr/>
        </p:nvPicPr>
        <p:blipFill>
          <a:blip r:embed="rId3" cstate="print"/>
          <a:srcRect l="3125" t="32292" r="32031" b="47916"/>
          <a:stretch>
            <a:fillRect/>
          </a:stretch>
        </p:blipFill>
        <p:spPr bwMode="auto">
          <a:xfrm>
            <a:off x="228600" y="4429699"/>
            <a:ext cx="8610600" cy="1971101"/>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429000"/>
            <a:ext cx="8229600" cy="1143000"/>
          </a:xfrm>
        </p:spPr>
        <p:txBody>
          <a:bodyPr/>
          <a:lstStyle/>
          <a:p>
            <a:r>
              <a:rPr lang="en-US" dirty="0" smtClean="0">
                <a:latin typeface="Alaska" pitchFamily="34" charset="0"/>
              </a:rPr>
              <a:t>Study Tip #21</a:t>
            </a:r>
            <a:endParaRPr lang="en-US" dirty="0">
              <a:latin typeface="Alaska" pitchFamily="34" charset="0"/>
            </a:endParaRPr>
          </a:p>
        </p:txBody>
      </p:sp>
      <p:sp>
        <p:nvSpPr>
          <p:cNvPr id="5" name="Title 1"/>
          <p:cNvSpPr txBox="1">
            <a:spLocks/>
          </p:cNvSpPr>
          <p:nvPr/>
        </p:nvSpPr>
        <p:spPr>
          <a:xfrm>
            <a:off x="457200" y="0"/>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Alaska" pitchFamily="34" charset="0"/>
                <a:ea typeface="+mj-ea"/>
                <a:cs typeface="+mj-cs"/>
              </a:rPr>
              <a:t>Study Tip #6</a:t>
            </a:r>
            <a:endParaRPr kumimoji="0" lang="en-US" sz="4400" b="0" i="0" u="none" strike="noStrike" kern="1200" cap="none" spc="0" normalizeH="0" baseline="0" noProof="0" dirty="0">
              <a:ln>
                <a:noFill/>
              </a:ln>
              <a:solidFill>
                <a:schemeClr val="tx1"/>
              </a:solidFill>
              <a:effectLst/>
              <a:uLnTx/>
              <a:uFillTx/>
              <a:latin typeface="Alaska" pitchFamily="34" charset="0"/>
              <a:ea typeface="+mj-ea"/>
              <a:cs typeface="+mj-cs"/>
            </a:endParaRPr>
          </a:p>
        </p:txBody>
      </p:sp>
      <p:pic>
        <p:nvPicPr>
          <p:cNvPr id="2050" name="Picture 2"/>
          <p:cNvPicPr>
            <a:picLocks noChangeAspect="1" noChangeArrowheads="1"/>
          </p:cNvPicPr>
          <p:nvPr/>
        </p:nvPicPr>
        <p:blipFill>
          <a:blip r:embed="rId2" cstate="print"/>
          <a:srcRect l="3906" t="35417" r="30469" b="45833"/>
          <a:stretch>
            <a:fillRect/>
          </a:stretch>
        </p:blipFill>
        <p:spPr bwMode="auto">
          <a:xfrm>
            <a:off x="304800" y="1083129"/>
            <a:ext cx="8458200" cy="1812471"/>
          </a:xfrm>
          <a:prstGeom prst="rect">
            <a:avLst/>
          </a:prstGeom>
          <a:noFill/>
          <a:ln w="9525">
            <a:noFill/>
            <a:miter lim="800000"/>
            <a:headEnd/>
            <a:tailEnd/>
          </a:ln>
        </p:spPr>
      </p:pic>
      <p:pic>
        <p:nvPicPr>
          <p:cNvPr id="2051" name="Picture 3"/>
          <p:cNvPicPr>
            <a:picLocks noChangeAspect="1" noChangeArrowheads="1"/>
          </p:cNvPicPr>
          <p:nvPr/>
        </p:nvPicPr>
        <p:blipFill>
          <a:blip r:embed="rId3" cstate="print"/>
          <a:srcRect l="3125" t="29167" r="64062" b="57291"/>
          <a:stretch>
            <a:fillRect/>
          </a:stretch>
        </p:blipFill>
        <p:spPr bwMode="auto">
          <a:xfrm>
            <a:off x="1676400" y="4572000"/>
            <a:ext cx="5562600" cy="1721757"/>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429000"/>
            <a:ext cx="8229600" cy="1143000"/>
          </a:xfrm>
        </p:spPr>
        <p:txBody>
          <a:bodyPr/>
          <a:lstStyle/>
          <a:p>
            <a:r>
              <a:rPr lang="en-US" dirty="0" smtClean="0">
                <a:latin typeface="Alaska" pitchFamily="34" charset="0"/>
              </a:rPr>
              <a:t>Study Tip #11</a:t>
            </a:r>
            <a:endParaRPr lang="en-US" dirty="0">
              <a:latin typeface="Alaska" pitchFamily="34" charset="0"/>
            </a:endParaRPr>
          </a:p>
        </p:txBody>
      </p:sp>
      <p:sp>
        <p:nvSpPr>
          <p:cNvPr id="5" name="Title 1"/>
          <p:cNvSpPr txBox="1">
            <a:spLocks/>
          </p:cNvSpPr>
          <p:nvPr/>
        </p:nvSpPr>
        <p:spPr>
          <a:xfrm>
            <a:off x="457200" y="0"/>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Alaska" pitchFamily="34" charset="0"/>
                <a:ea typeface="+mj-ea"/>
                <a:cs typeface="+mj-cs"/>
              </a:rPr>
              <a:t>Study Tip #4</a:t>
            </a:r>
            <a:endParaRPr kumimoji="0" lang="en-US" sz="4400" b="0" i="0" u="none" strike="noStrike" kern="1200" cap="none" spc="0" normalizeH="0" baseline="0" noProof="0" dirty="0">
              <a:ln>
                <a:noFill/>
              </a:ln>
              <a:solidFill>
                <a:schemeClr val="tx1"/>
              </a:solidFill>
              <a:effectLst/>
              <a:uLnTx/>
              <a:uFillTx/>
              <a:latin typeface="Alaska" pitchFamily="34" charset="0"/>
              <a:ea typeface="+mj-ea"/>
              <a:cs typeface="+mj-cs"/>
            </a:endParaRPr>
          </a:p>
        </p:txBody>
      </p:sp>
      <p:pic>
        <p:nvPicPr>
          <p:cNvPr id="3074" name="Picture 2"/>
          <p:cNvPicPr>
            <a:picLocks noChangeAspect="1" noChangeArrowheads="1"/>
          </p:cNvPicPr>
          <p:nvPr/>
        </p:nvPicPr>
        <p:blipFill>
          <a:blip r:embed="rId2" cstate="print"/>
          <a:srcRect l="4688" t="43750" r="64843" b="43750"/>
          <a:stretch>
            <a:fillRect/>
          </a:stretch>
        </p:blipFill>
        <p:spPr bwMode="auto">
          <a:xfrm>
            <a:off x="1524000" y="1066800"/>
            <a:ext cx="5791200" cy="1781907"/>
          </a:xfrm>
          <a:prstGeom prst="rect">
            <a:avLst/>
          </a:prstGeom>
          <a:noFill/>
          <a:ln w="9525">
            <a:noFill/>
            <a:miter lim="800000"/>
            <a:headEnd/>
            <a:tailEnd/>
          </a:ln>
        </p:spPr>
      </p:pic>
      <p:pic>
        <p:nvPicPr>
          <p:cNvPr id="3075" name="Picture 3"/>
          <p:cNvPicPr>
            <a:picLocks noChangeAspect="1" noChangeArrowheads="1"/>
          </p:cNvPicPr>
          <p:nvPr/>
        </p:nvPicPr>
        <p:blipFill>
          <a:blip r:embed="rId2" cstate="print"/>
          <a:srcRect l="4688" t="58333" r="63281" b="29167"/>
          <a:stretch>
            <a:fillRect/>
          </a:stretch>
        </p:blipFill>
        <p:spPr bwMode="auto">
          <a:xfrm>
            <a:off x="1600200" y="4648200"/>
            <a:ext cx="5715000" cy="1672683"/>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89</TotalTime>
  <Words>510</Words>
  <Application>Microsoft Office PowerPoint</Application>
  <PresentationFormat>On-screen Show (4:3)</PresentationFormat>
  <Paragraphs>47</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Station 1: Bonding Properties</vt:lpstr>
      <vt:lpstr>Station 2: Identify Bond Types</vt:lpstr>
      <vt:lpstr>Station 3: Lewis Dot Diagrams</vt:lpstr>
      <vt:lpstr>Station 3: Lewis Dot Diagrams</vt:lpstr>
      <vt:lpstr>Station 4: Naming</vt:lpstr>
      <vt:lpstr>Station 4: Naming</vt:lpstr>
      <vt:lpstr>Study Tip #133</vt:lpstr>
      <vt:lpstr>Study Tip #21</vt:lpstr>
      <vt:lpstr>Study Tip #11</vt:lpstr>
      <vt:lpstr>Study Tip #11</vt:lpstr>
    </vt:vector>
  </TitlesOfParts>
  <Company>ENG</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Station 1: Bonding Properties</dc:title>
  <dc:creator>Sunny</dc:creator>
  <cp:lastModifiedBy>Sunny</cp:lastModifiedBy>
  <cp:revision>26</cp:revision>
  <dcterms:created xsi:type="dcterms:W3CDTF">2014-11-30T19:59:02Z</dcterms:created>
  <dcterms:modified xsi:type="dcterms:W3CDTF">2014-11-30T21:35:19Z</dcterms:modified>
</cp:coreProperties>
</file>