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2D0F-7847-4F60-B4F6-70576EF88CD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93EE1-784C-4FAB-A275-179D252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2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59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40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432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07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66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7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30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3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44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57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65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0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10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74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9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79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834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36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03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97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78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04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27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6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FE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</p:spTree>
    <p:extLst>
      <p:ext uri="{BB962C8B-B14F-4D97-AF65-F5344CB8AC3E}">
        <p14:creationId xmlns:p14="http://schemas.microsoft.com/office/powerpoint/2010/main" val="2667154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how-polarity-makes-water-behave-strangely-christina-kleinbe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2209800" y="18700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Polarity and Hydrogen Bonding Post-Lab</a:t>
            </a:r>
            <a:endParaRPr lang="en-US" dirty="0">
              <a:solidFill>
                <a:srgbClr val="FF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826650" y="3249550"/>
            <a:ext cx="2766299" cy="2787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x="9421622" y="164925"/>
            <a:ext cx="2466975" cy="1847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47" name="Shape 147"/>
          <p:cNvSpPr txBox="1"/>
          <p:nvPr/>
        </p:nvSpPr>
        <p:spPr>
          <a:xfrm>
            <a:off x="1585649" y="6037100"/>
            <a:ext cx="1248299" cy="64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b="1" kern="0" dirty="0">
                <a:solidFill>
                  <a:srgbClr val="000000"/>
                </a:solidFill>
                <a:cs typeface="Arial"/>
                <a:sym typeface="Arial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629341826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8148850" y="253850"/>
            <a:ext cx="2317200" cy="6978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kern="0">
                <a:solidFill>
                  <a:srgbClr val="FF0000"/>
                </a:solidFill>
                <a:cs typeface="Arial"/>
                <a:sym typeface="Arial"/>
              </a:rPr>
              <a:t>No symmetry</a:t>
            </a:r>
          </a:p>
          <a:p>
            <a:r>
              <a:rPr lang="en-US" b="1" kern="0">
                <a:solidFill>
                  <a:srgbClr val="00FF00"/>
                </a:solidFill>
                <a:cs typeface="Arial"/>
                <a:sym typeface="Arial"/>
              </a:rPr>
              <a:t>Symmetry</a:t>
            </a:r>
          </a:p>
        </p:txBody>
      </p:sp>
      <p:cxnSp>
        <p:nvCxnSpPr>
          <p:cNvPr id="211" name="Shape 211"/>
          <p:cNvCxnSpPr/>
          <p:nvPr/>
        </p:nvCxnSpPr>
        <p:spPr>
          <a:xfrm>
            <a:off x="9867701" y="805776"/>
            <a:ext cx="377099" cy="6299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2" name="Shape 212"/>
          <p:cNvCxnSpPr/>
          <p:nvPr/>
        </p:nvCxnSpPr>
        <p:spPr>
          <a:xfrm>
            <a:off x="9867700" y="471775"/>
            <a:ext cx="3909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3" name="Shape 213"/>
          <p:cNvSpPr/>
          <p:nvPr/>
        </p:nvSpPr>
        <p:spPr>
          <a:xfrm>
            <a:off x="6641262" y="1976788"/>
            <a:ext cx="1786575" cy="13709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4" name="Shape 214"/>
          <p:cNvSpPr/>
          <p:nvPr/>
        </p:nvSpPr>
        <p:spPr>
          <a:xfrm>
            <a:off x="6855475" y="4577651"/>
            <a:ext cx="3341274" cy="9597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15" name="Shape 215"/>
          <p:cNvSpPr/>
          <p:nvPr/>
        </p:nvSpPr>
        <p:spPr>
          <a:xfrm>
            <a:off x="1214529" y="2252426"/>
            <a:ext cx="2861875" cy="11590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16" name="Shape 216"/>
          <p:cNvSpPr/>
          <p:nvPr/>
        </p:nvSpPr>
        <p:spPr>
          <a:xfrm>
            <a:off x="2434313" y="4349038"/>
            <a:ext cx="2600325" cy="16859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17" name="Shape 217"/>
          <p:cNvSpPr txBox="1"/>
          <p:nvPr/>
        </p:nvSpPr>
        <p:spPr>
          <a:xfrm>
            <a:off x="1752600" y="371825"/>
            <a:ext cx="6423600" cy="174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000" ker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Now look at these molecules…</a:t>
            </a:r>
          </a:p>
          <a:p>
            <a:r>
              <a:rPr lang="en-US" sz="3000" ker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Are they symmetrical or asymmetrical?</a:t>
            </a:r>
          </a:p>
        </p:txBody>
      </p:sp>
    </p:spTree>
    <p:extLst>
      <p:ext uri="{BB962C8B-B14F-4D97-AF65-F5344CB8AC3E}">
        <p14:creationId xmlns:p14="http://schemas.microsoft.com/office/powerpoint/2010/main" val="3281269327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4936350" y="151450"/>
            <a:ext cx="2317200" cy="6978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kern="0">
                <a:solidFill>
                  <a:srgbClr val="FF0000"/>
                </a:solidFill>
                <a:cs typeface="Arial"/>
                <a:sym typeface="Arial"/>
              </a:rPr>
              <a:t>No symmetry</a:t>
            </a:r>
          </a:p>
          <a:p>
            <a:r>
              <a:rPr lang="en-US" b="1" kern="0">
                <a:solidFill>
                  <a:srgbClr val="00FF00"/>
                </a:solidFill>
                <a:cs typeface="Arial"/>
                <a:sym typeface="Arial"/>
              </a:rPr>
              <a:t>Symmetry</a:t>
            </a:r>
          </a:p>
        </p:txBody>
      </p:sp>
      <p:cxnSp>
        <p:nvCxnSpPr>
          <p:cNvPr id="223" name="Shape 223"/>
          <p:cNvCxnSpPr/>
          <p:nvPr/>
        </p:nvCxnSpPr>
        <p:spPr>
          <a:xfrm>
            <a:off x="6655201" y="703376"/>
            <a:ext cx="377099" cy="6299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4" name="Shape 224"/>
          <p:cNvCxnSpPr/>
          <p:nvPr/>
        </p:nvCxnSpPr>
        <p:spPr>
          <a:xfrm>
            <a:off x="6655200" y="369375"/>
            <a:ext cx="3909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5" name="Shape 225"/>
          <p:cNvSpPr txBox="1"/>
          <p:nvPr/>
        </p:nvSpPr>
        <p:spPr>
          <a:xfrm>
            <a:off x="2000650" y="1222651"/>
            <a:ext cx="3712200" cy="61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400" u="sng" kern="0">
                <a:solidFill>
                  <a:srgbClr val="000000"/>
                </a:solidFill>
                <a:cs typeface="Arial"/>
                <a:sym typeface="Arial"/>
              </a:rPr>
              <a:t>Asymmetrical</a:t>
            </a:r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 → </a:t>
            </a:r>
            <a:r>
              <a:rPr lang="en-US" sz="2400" b="1" kern="0">
                <a:solidFill>
                  <a:srgbClr val="9BBB59"/>
                </a:solidFill>
                <a:cs typeface="Arial"/>
                <a:sym typeface="Arial"/>
              </a:rPr>
              <a:t>POLAR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6162726" y="1190963"/>
            <a:ext cx="4399799" cy="61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400" u="sng" kern="0">
                <a:solidFill>
                  <a:srgbClr val="000000"/>
                </a:solidFill>
                <a:cs typeface="Arial"/>
                <a:sym typeface="Arial"/>
              </a:rPr>
              <a:t>Symmetrical</a:t>
            </a:r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 → </a:t>
            </a:r>
            <a:r>
              <a:rPr lang="en-US" sz="2400" b="1" kern="0">
                <a:solidFill>
                  <a:srgbClr val="F79646"/>
                </a:solidFill>
                <a:cs typeface="Arial"/>
                <a:sym typeface="Arial"/>
              </a:rPr>
              <a:t>NONPOLAR</a:t>
            </a:r>
          </a:p>
        </p:txBody>
      </p:sp>
      <p:sp>
        <p:nvSpPr>
          <p:cNvPr id="227" name="Shape 227"/>
          <p:cNvSpPr/>
          <p:nvPr/>
        </p:nvSpPr>
        <p:spPr>
          <a:xfrm>
            <a:off x="2841188" y="2058351"/>
            <a:ext cx="1786575" cy="13709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228" name="Shape 228"/>
          <p:cNvCxnSpPr/>
          <p:nvPr/>
        </p:nvCxnSpPr>
        <p:spPr>
          <a:xfrm flipH="1">
            <a:off x="6085949" y="1211200"/>
            <a:ext cx="18000" cy="54615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9" name="Shape 229"/>
          <p:cNvSpPr/>
          <p:nvPr/>
        </p:nvSpPr>
        <p:spPr>
          <a:xfrm>
            <a:off x="6855475" y="4577651"/>
            <a:ext cx="3341274" cy="9597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30" name="Shape 230"/>
          <p:cNvSpPr/>
          <p:nvPr/>
        </p:nvSpPr>
        <p:spPr>
          <a:xfrm>
            <a:off x="6855476" y="2286956"/>
            <a:ext cx="2861875" cy="11590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31" name="Shape 231"/>
          <p:cNvSpPr/>
          <p:nvPr/>
        </p:nvSpPr>
        <p:spPr>
          <a:xfrm>
            <a:off x="2434313" y="4349038"/>
            <a:ext cx="2600325" cy="16859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32" name="Shape 232"/>
          <p:cNvSpPr txBox="1"/>
          <p:nvPr/>
        </p:nvSpPr>
        <p:spPr>
          <a:xfrm>
            <a:off x="1592325" y="122900"/>
            <a:ext cx="3341400" cy="95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233" name="Shape 233"/>
          <p:cNvCxnSpPr/>
          <p:nvPr/>
        </p:nvCxnSpPr>
        <p:spPr>
          <a:xfrm flipH="1">
            <a:off x="8519063" y="4079813"/>
            <a:ext cx="14099" cy="1955399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4" name="Shape 234"/>
          <p:cNvCxnSpPr/>
          <p:nvPr/>
        </p:nvCxnSpPr>
        <p:spPr>
          <a:xfrm>
            <a:off x="6354101" y="5057526"/>
            <a:ext cx="4065899" cy="8699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/>
          <p:nvPr/>
        </p:nvCxnSpPr>
        <p:spPr>
          <a:xfrm>
            <a:off x="6340763" y="2862126"/>
            <a:ext cx="4065899" cy="8699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/>
          <p:nvPr/>
        </p:nvCxnSpPr>
        <p:spPr>
          <a:xfrm flipH="1">
            <a:off x="8279363" y="1888776"/>
            <a:ext cx="14099" cy="1955399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/>
          <p:nvPr/>
        </p:nvCxnSpPr>
        <p:spPr>
          <a:xfrm flipH="1">
            <a:off x="3735699" y="4083375"/>
            <a:ext cx="35700" cy="2145900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8" name="Shape 238"/>
          <p:cNvCxnSpPr/>
          <p:nvPr/>
        </p:nvCxnSpPr>
        <p:spPr>
          <a:xfrm>
            <a:off x="2290826" y="5632525"/>
            <a:ext cx="3128699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9" name="Shape 239"/>
          <p:cNvCxnSpPr/>
          <p:nvPr/>
        </p:nvCxnSpPr>
        <p:spPr>
          <a:xfrm flipH="1">
            <a:off x="3715401" y="1848576"/>
            <a:ext cx="14099" cy="1955399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0" name="Shape 240"/>
          <p:cNvCxnSpPr/>
          <p:nvPr/>
        </p:nvCxnSpPr>
        <p:spPr>
          <a:xfrm>
            <a:off x="2360226" y="2790275"/>
            <a:ext cx="3128699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5208083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621800" y="76201"/>
            <a:ext cx="8948400" cy="76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000" ker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SUMMARY: Polarity and Bond Type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3691384" y="5373552"/>
            <a:ext cx="1683231" cy="11793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7" name="Shape 247"/>
          <p:cNvSpPr/>
          <p:nvPr/>
        </p:nvSpPr>
        <p:spPr>
          <a:xfrm>
            <a:off x="2057278" y="5373552"/>
            <a:ext cx="1504719" cy="117932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248" name="Shape 248"/>
          <p:cNvCxnSpPr/>
          <p:nvPr/>
        </p:nvCxnSpPr>
        <p:spPr>
          <a:xfrm flipH="1">
            <a:off x="6152101" y="1147475"/>
            <a:ext cx="20099" cy="54054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9" name="Shape 249"/>
          <p:cNvSpPr txBox="1"/>
          <p:nvPr/>
        </p:nvSpPr>
        <p:spPr>
          <a:xfrm>
            <a:off x="1788001" y="751150"/>
            <a:ext cx="4160699" cy="276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u="sng" kern="0">
                <a:solidFill>
                  <a:srgbClr val="6AA84F"/>
                </a:solidFill>
                <a:cs typeface="Arial"/>
                <a:sym typeface="Arial"/>
              </a:rPr>
              <a:t>Polar Covalent Molecules</a:t>
            </a:r>
          </a:p>
          <a:p>
            <a:r>
              <a:rPr lang="en-US" sz="2400" kern="0">
                <a:solidFill>
                  <a:srgbClr val="6AA84F"/>
                </a:solidFill>
                <a:cs typeface="Arial"/>
                <a:sym typeface="Arial"/>
              </a:rPr>
              <a:t>*asymmetrical with polar bonds</a:t>
            </a:r>
          </a:p>
          <a:p>
            <a:r>
              <a:rPr lang="en-US" sz="2400" kern="0">
                <a:solidFill>
                  <a:srgbClr val="6AA84F"/>
                </a:solidFill>
                <a:cs typeface="Arial"/>
                <a:sym typeface="Arial"/>
              </a:rPr>
              <a:t>*unequal distribution of electrons and charge </a:t>
            </a:r>
          </a:p>
          <a:p>
            <a:r>
              <a:rPr lang="en-US" sz="2400" kern="0">
                <a:solidFill>
                  <a:srgbClr val="6AA84F"/>
                </a:solidFill>
                <a:cs typeface="Arial"/>
                <a:sym typeface="Arial"/>
              </a:rPr>
              <a:t>*dipole= positive &amp; negative side</a:t>
            </a:r>
          </a:p>
          <a:p>
            <a:r>
              <a:rPr lang="en-US" sz="2400" kern="0">
                <a:solidFill>
                  <a:srgbClr val="6AA84F"/>
                </a:solidFill>
                <a:cs typeface="Arial"/>
                <a:sym typeface="Arial"/>
              </a:rPr>
              <a:t>*EN difference between 0.4 and 2.0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659700" y="751150"/>
            <a:ext cx="4160699" cy="201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u="sng" kern="0">
                <a:solidFill>
                  <a:srgbClr val="F79646"/>
                </a:solidFill>
                <a:cs typeface="Arial"/>
                <a:sym typeface="Arial"/>
              </a:rPr>
              <a:t>Nonpolar Covalent Molecules</a:t>
            </a:r>
          </a:p>
          <a:p>
            <a:r>
              <a:rPr lang="en-US" sz="2400" kern="0">
                <a:solidFill>
                  <a:srgbClr val="F79646"/>
                </a:solidFill>
                <a:cs typeface="Arial"/>
                <a:sym typeface="Arial"/>
              </a:rPr>
              <a:t>*symmetrical or nonpolar bonds</a:t>
            </a:r>
          </a:p>
          <a:p>
            <a:r>
              <a:rPr lang="en-US" sz="2400" kern="0">
                <a:solidFill>
                  <a:srgbClr val="F79646"/>
                </a:solidFill>
                <a:cs typeface="Arial"/>
                <a:sym typeface="Arial"/>
              </a:rPr>
              <a:t>*equal distribution of electrons and charge</a:t>
            </a:r>
          </a:p>
          <a:p>
            <a:r>
              <a:rPr lang="en-US" sz="2400" kern="0">
                <a:solidFill>
                  <a:srgbClr val="F79646"/>
                </a:solidFill>
                <a:cs typeface="Arial"/>
                <a:sym typeface="Arial"/>
              </a:rPr>
              <a:t>*EN difference between 0.0 and 0.4</a:t>
            </a:r>
          </a:p>
        </p:txBody>
      </p:sp>
      <p:sp>
        <p:nvSpPr>
          <p:cNvPr id="251" name="Shape 251"/>
          <p:cNvSpPr/>
          <p:nvPr/>
        </p:nvSpPr>
        <p:spPr>
          <a:xfrm>
            <a:off x="7328441" y="5857361"/>
            <a:ext cx="2222642" cy="560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52" name="Shape 252"/>
          <p:cNvSpPr/>
          <p:nvPr/>
        </p:nvSpPr>
        <p:spPr>
          <a:xfrm>
            <a:off x="1963811" y="4140476"/>
            <a:ext cx="3504275" cy="90615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53" name="Shape 253"/>
          <p:cNvSpPr/>
          <p:nvPr/>
        </p:nvSpPr>
        <p:spPr>
          <a:xfrm>
            <a:off x="6865555" y="5087391"/>
            <a:ext cx="3132080" cy="58883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254" name="Shape 254"/>
          <p:cNvSpPr/>
          <p:nvPr/>
        </p:nvSpPr>
        <p:spPr>
          <a:xfrm>
            <a:off x="6773699" y="4140471"/>
            <a:ext cx="3282950" cy="76577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87139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621800" y="76201"/>
            <a:ext cx="8948400" cy="76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000" kern="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Hydrogen Bonding</a:t>
            </a:r>
            <a:endParaRPr lang="en-US" sz="3000" kern="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1057390" y="1111757"/>
            <a:ext cx="10005562" cy="50958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u="sng" kern="0" dirty="0" smtClean="0">
                <a:solidFill>
                  <a:schemeClr val="accent5"/>
                </a:solidFill>
                <a:cs typeface="Arial"/>
                <a:sym typeface="Arial"/>
              </a:rPr>
              <a:t>Hydrogen Bond</a:t>
            </a:r>
            <a:r>
              <a:rPr lang="en-US" sz="2400" b="1" kern="0" dirty="0" smtClean="0">
                <a:solidFill>
                  <a:schemeClr val="accent5"/>
                </a:solidFill>
                <a:cs typeface="Arial"/>
                <a:sym typeface="Arial"/>
              </a:rPr>
              <a:t> = </a:t>
            </a:r>
            <a:r>
              <a:rPr lang="en-US" sz="2400" dirty="0"/>
              <a:t>a </a:t>
            </a:r>
            <a:r>
              <a:rPr lang="en-US" sz="2400" b="1" dirty="0"/>
              <a:t>weak</a:t>
            </a:r>
            <a:r>
              <a:rPr lang="en-US" sz="2400" dirty="0"/>
              <a:t> </a:t>
            </a:r>
            <a:r>
              <a:rPr lang="en-US" sz="2400" b="1" dirty="0"/>
              <a:t>bond</a:t>
            </a:r>
            <a:r>
              <a:rPr lang="en-US" sz="2400" dirty="0"/>
              <a:t> between two molecules resulting from an electrostatic attraction between a proton in one molecule and an electronegative atom in the other</a:t>
            </a:r>
          </a:p>
          <a:p>
            <a:endParaRPr lang="en-US" sz="2400" b="1" u="sng" kern="0" dirty="0" smtClean="0">
              <a:solidFill>
                <a:schemeClr val="accent5"/>
              </a:solidFill>
              <a:cs typeface="Arial"/>
              <a:sym typeface="Arial"/>
            </a:endParaRPr>
          </a:p>
          <a:p>
            <a:endParaRPr lang="en-US" sz="2400" b="1" u="sng" kern="0" dirty="0">
              <a:solidFill>
                <a:schemeClr val="accent5"/>
              </a:solidFill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0" y="2717443"/>
            <a:ext cx="8534580" cy="33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1969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621800" y="76201"/>
            <a:ext cx="8948400" cy="76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000" kern="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Hydrogen Bonding</a:t>
            </a:r>
            <a:endParaRPr lang="en-US" sz="3000" kern="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298328" y="842100"/>
            <a:ext cx="7313087" cy="50958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500" b="1" kern="0" dirty="0" smtClean="0">
                <a:solidFill>
                  <a:schemeClr val="accent5"/>
                </a:solidFill>
                <a:cs typeface="Arial"/>
                <a:sym typeface="Arial"/>
              </a:rPr>
              <a:t>So… why can a fly walk on water?</a:t>
            </a:r>
          </a:p>
          <a:p>
            <a:endParaRPr lang="en-US" sz="2400" b="1" u="sng" kern="0" dirty="0">
              <a:solidFill>
                <a:schemeClr val="accent5"/>
              </a:solidFill>
              <a:cs typeface="Arial"/>
              <a:sym typeface="Arial"/>
            </a:endParaRPr>
          </a:p>
          <a:p>
            <a:r>
              <a:rPr lang="en-US" sz="2400" b="1" kern="0" dirty="0" smtClean="0">
                <a:solidFill>
                  <a:schemeClr val="accent5"/>
                </a:solidFill>
                <a:cs typeface="Arial"/>
                <a:sym typeface="Arial"/>
              </a:rPr>
              <a:t>The water molecules are attracted to each other (</a:t>
            </a:r>
            <a:r>
              <a:rPr lang="en-US" sz="2400" b="1" u="sng" kern="0" dirty="0" smtClean="0">
                <a:solidFill>
                  <a:schemeClr val="accent5"/>
                </a:solidFill>
                <a:cs typeface="Arial"/>
                <a:sym typeface="Arial"/>
              </a:rPr>
              <a:t>cohesion</a:t>
            </a:r>
            <a:r>
              <a:rPr lang="en-US" sz="2400" b="1" kern="0" dirty="0" smtClean="0">
                <a:solidFill>
                  <a:schemeClr val="accent5"/>
                </a:solidFill>
                <a:cs typeface="Arial"/>
                <a:sym typeface="Arial"/>
              </a:rPr>
              <a:t>) because water is </a:t>
            </a:r>
            <a:r>
              <a:rPr lang="en-US" sz="2400" b="1" u="sng" kern="0" dirty="0" smtClean="0">
                <a:solidFill>
                  <a:schemeClr val="accent5"/>
                </a:solidFill>
                <a:cs typeface="Arial"/>
                <a:sym typeface="Arial"/>
              </a:rPr>
              <a:t>asymmetrical</a:t>
            </a:r>
            <a:r>
              <a:rPr lang="en-US" sz="2400" b="1" kern="0" dirty="0" smtClean="0">
                <a:solidFill>
                  <a:schemeClr val="accent5"/>
                </a:solidFill>
                <a:cs typeface="Arial"/>
                <a:sym typeface="Arial"/>
              </a:rPr>
              <a:t> and </a:t>
            </a:r>
            <a:r>
              <a:rPr lang="en-US" sz="2400" b="1" u="sng" kern="0" dirty="0" smtClean="0">
                <a:solidFill>
                  <a:schemeClr val="accent5"/>
                </a:solidFill>
                <a:cs typeface="Arial"/>
                <a:sym typeface="Arial"/>
              </a:rPr>
              <a:t>polar</a:t>
            </a:r>
            <a:r>
              <a:rPr lang="en-US" sz="2400" b="1" kern="0" dirty="0" smtClean="0">
                <a:solidFill>
                  <a:schemeClr val="accent5"/>
                </a:solidFill>
                <a:cs typeface="Arial"/>
                <a:sym typeface="Arial"/>
              </a:rPr>
              <a:t> (unequal sharing of electrons), which causes hydrogen bonding between the water molecules. </a:t>
            </a:r>
          </a:p>
          <a:p>
            <a:endParaRPr lang="en-US" sz="2400" b="1" kern="0" dirty="0">
              <a:solidFill>
                <a:schemeClr val="accent5"/>
              </a:solidFill>
              <a:cs typeface="Arial"/>
              <a:sym typeface="Arial"/>
            </a:endParaRPr>
          </a:p>
          <a:p>
            <a:r>
              <a:rPr lang="en-US" sz="2400" b="1" kern="0" dirty="0" smtClean="0">
                <a:solidFill>
                  <a:schemeClr val="accent5"/>
                </a:solidFill>
                <a:cs typeface="Arial"/>
                <a:sym typeface="Arial"/>
              </a:rPr>
              <a:t>So, if you are careful not to break these hydrogen bonds, an object can be held up by the water molecules due to </a:t>
            </a:r>
            <a:r>
              <a:rPr lang="en-US" sz="2400" b="1" u="sng" kern="0" dirty="0" smtClean="0">
                <a:solidFill>
                  <a:schemeClr val="accent5"/>
                </a:solidFill>
                <a:cs typeface="Arial"/>
                <a:sym typeface="Arial"/>
              </a:rPr>
              <a:t>surface tension</a:t>
            </a:r>
            <a:r>
              <a:rPr lang="en-US" sz="2400" b="1" kern="0" dirty="0" smtClean="0">
                <a:solidFill>
                  <a:schemeClr val="accent5"/>
                </a:solidFill>
                <a:cs typeface="Arial"/>
                <a:sym typeface="Arial"/>
              </a:rPr>
              <a:t>. But hydrogen bonds are weak, so it cannot hold much weight or handle a lot of force.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30" y="1646778"/>
            <a:ext cx="4280145" cy="24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4560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37" y="4938019"/>
            <a:ext cx="10363200" cy="1470024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ed.ted.com/lessons/how-polarity-makes-water-behave-strangely-christina-kleinberg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737" y="387842"/>
            <a:ext cx="6781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524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011351" y="-181250"/>
            <a:ext cx="2697225" cy="2326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4" name="Shape 154"/>
          <p:cNvSpPr txBox="1"/>
          <p:nvPr/>
        </p:nvSpPr>
        <p:spPr>
          <a:xfrm>
            <a:off x="5550825" y="76201"/>
            <a:ext cx="4952700" cy="670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000" ker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Why does the water bend???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3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comb picks up electrons giving it a negative charge.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3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positive charges in the water are attracted to the negative charges from the comb, and the negative charges in the water are repelled. 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3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Overall, the water has a net charge difference, so it bends toward the comb.</a:t>
            </a:r>
          </a:p>
        </p:txBody>
      </p:sp>
      <p:sp>
        <p:nvSpPr>
          <p:cNvPr id="155" name="Shape 155"/>
          <p:cNvSpPr/>
          <p:nvPr/>
        </p:nvSpPr>
        <p:spPr>
          <a:xfrm>
            <a:off x="2011351" y="2260451"/>
            <a:ext cx="2653949" cy="21846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6" name="Shape 156"/>
          <p:cNvSpPr/>
          <p:nvPr/>
        </p:nvSpPr>
        <p:spPr>
          <a:xfrm>
            <a:off x="2054625" y="4559975"/>
            <a:ext cx="2653950" cy="24097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7" name="Shape 157"/>
          <p:cNvSpPr/>
          <p:nvPr/>
        </p:nvSpPr>
        <p:spPr>
          <a:xfrm>
            <a:off x="4820550" y="827525"/>
            <a:ext cx="618300" cy="7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4798900" y="2989637"/>
            <a:ext cx="618300" cy="7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798900" y="5401712"/>
            <a:ext cx="618300" cy="7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85859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223126" y="1807726"/>
            <a:ext cx="5745749" cy="3098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/>
          <p:nvPr/>
        </p:nvSpPr>
        <p:spPr>
          <a:xfrm>
            <a:off x="1995051" y="4995550"/>
            <a:ext cx="2193725" cy="1710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7621526" y="4995550"/>
            <a:ext cx="2575425" cy="17100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7" name="Shape 167"/>
          <p:cNvSpPr txBox="1"/>
          <p:nvPr/>
        </p:nvSpPr>
        <p:spPr>
          <a:xfrm>
            <a:off x="1621800" y="152401"/>
            <a:ext cx="8948400" cy="1709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000" kern="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Water is a </a:t>
            </a:r>
            <a:r>
              <a:rPr lang="en-US" sz="3000" u="sng" kern="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polar molecule</a:t>
            </a:r>
            <a:r>
              <a:rPr lang="en-US" sz="3000" kern="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--the O pulls the electrons more strongly, so it has a slightly more negative charge.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3000" kern="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Oxygen is more electronegative than hydrogen.</a:t>
            </a:r>
          </a:p>
        </p:txBody>
      </p:sp>
    </p:spTree>
    <p:extLst>
      <p:ext uri="{BB962C8B-B14F-4D97-AF65-F5344CB8AC3E}">
        <p14:creationId xmlns:p14="http://schemas.microsoft.com/office/powerpoint/2010/main" val="313607490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2209800" y="280550"/>
            <a:ext cx="7772400" cy="77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3000"/>
              <a:t>Polar molecules have both: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2209800" y="1329501"/>
            <a:ext cx="7856700" cy="3137099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US" sz="3600" b="1">
                <a:solidFill>
                  <a:srgbClr val="4A86E8"/>
                </a:solidFill>
              </a:rPr>
              <a:t>1. Polar bonds (Determined by electronegativity)</a:t>
            </a:r>
          </a:p>
          <a:p>
            <a:endParaRPr/>
          </a:p>
          <a:p>
            <a:pPr lvl="0" algn="l" rtl="0">
              <a:buNone/>
            </a:pPr>
            <a:r>
              <a:rPr lang="en-US" sz="3600" b="1">
                <a:solidFill>
                  <a:srgbClr val="4A86E8"/>
                </a:solidFill>
              </a:rPr>
              <a:t>2. Symmetry in all directions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58781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2209800" y="231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Electronegativity: tendency of an atom to attract a bonding pair of electrons.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887951" y="1674376"/>
            <a:ext cx="5456399" cy="89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kern="0">
                <a:solidFill>
                  <a:srgbClr val="FF0000"/>
                </a:solidFill>
                <a:cs typeface="Arial"/>
                <a:sym typeface="Arial"/>
              </a:rPr>
              <a:t>Electronegativity values are found in Table S of the reference table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499701" y="2669151"/>
            <a:ext cx="2867399" cy="382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More protons moving left to right = more “pull” on electrons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Fewer electron shells bottom to top = more “pull” on electrons</a:t>
            </a:r>
          </a:p>
        </p:txBody>
      </p:sp>
      <p:sp>
        <p:nvSpPr>
          <p:cNvPr id="181" name="Shape 181"/>
          <p:cNvSpPr/>
          <p:nvPr/>
        </p:nvSpPr>
        <p:spPr>
          <a:xfrm>
            <a:off x="1828800" y="2668400"/>
            <a:ext cx="5547550" cy="3675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5529799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692175" y="145550"/>
            <a:ext cx="4984400" cy="32950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7" name="Shape 187"/>
          <p:cNvSpPr/>
          <p:nvPr/>
        </p:nvSpPr>
        <p:spPr>
          <a:xfrm>
            <a:off x="1692187" y="3605576"/>
            <a:ext cx="6965274" cy="31767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8" name="Shape 188"/>
          <p:cNvSpPr txBox="1"/>
          <p:nvPr/>
        </p:nvSpPr>
        <p:spPr>
          <a:xfrm>
            <a:off x="6676575" y="109026"/>
            <a:ext cx="3813000" cy="321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Examples: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CO → EN difference = 3.5 - 2.5 = 1.0</a:t>
            </a:r>
          </a:p>
          <a:p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CO has a </a:t>
            </a:r>
            <a:r>
              <a:rPr lang="en-US" sz="1700" b="1" kern="0">
                <a:solidFill>
                  <a:srgbClr val="000000"/>
                </a:solidFill>
                <a:cs typeface="Arial"/>
                <a:sym typeface="Arial"/>
              </a:rPr>
              <a:t>polar covalent bond </a:t>
            </a:r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because the EN difference is within the range 0.4 and 2.0.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Cl</a:t>
            </a:r>
            <a:r>
              <a:rPr lang="en-US" sz="1700" kern="0" baseline="-2500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 → EN difference = 3.0 - 3.0 = 0</a:t>
            </a:r>
          </a:p>
          <a:p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Cl</a:t>
            </a:r>
            <a:r>
              <a:rPr lang="en-US" sz="1700" kern="0" baseline="-2500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 has a </a:t>
            </a:r>
            <a:r>
              <a:rPr lang="en-US" sz="1700" b="1" kern="0">
                <a:solidFill>
                  <a:srgbClr val="000000"/>
                </a:solidFill>
                <a:cs typeface="Arial"/>
                <a:sym typeface="Arial"/>
              </a:rPr>
              <a:t>nonpolar covalent bond</a:t>
            </a:r>
            <a:r>
              <a:rPr lang="en-US" sz="1700" kern="0">
                <a:solidFill>
                  <a:srgbClr val="000000"/>
                </a:solidFill>
                <a:cs typeface="Arial"/>
                <a:sym typeface="Arial"/>
              </a:rPr>
              <a:t> because the EN different is within the range 0.0 and 0.4.</a:t>
            </a:r>
          </a:p>
        </p:txBody>
      </p:sp>
    </p:spTree>
    <p:extLst>
      <p:ext uri="{BB962C8B-B14F-4D97-AF65-F5344CB8AC3E}">
        <p14:creationId xmlns:p14="http://schemas.microsoft.com/office/powerpoint/2010/main" val="301293588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5163750" y="1100625"/>
            <a:ext cx="1864500" cy="1307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2297076" y="487301"/>
            <a:ext cx="7815299" cy="592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4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Electronegativity difference between </a:t>
            </a:r>
            <a:r>
              <a:rPr lang="en-US" sz="2400" b="1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TWO</a:t>
            </a:r>
            <a:r>
              <a:rPr lang="en-US" sz="24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atoms</a:t>
            </a:r>
            <a:endParaRPr lang="en-US" sz="2400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743200" indent="457200"/>
            <a:endParaRPr lang="en-US" sz="2400" kern="0" dirty="0" smtClean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0" indent="457200"/>
            <a:r>
              <a:rPr lang="en-US" sz="24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gives </a:t>
            </a:r>
            <a:r>
              <a:rPr lang="en-US" sz="24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us</a:t>
            </a: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/>
            <a:r>
              <a:rPr lang="en-US" sz="2400" u="sng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Polarity </a:t>
            </a:r>
            <a:r>
              <a:rPr lang="en-US" sz="2400" u="sng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of the </a:t>
            </a:r>
            <a:r>
              <a:rPr lang="en-US" sz="2400" u="sng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bond</a:t>
            </a:r>
          </a:p>
          <a:p>
            <a:pPr algn="ctr"/>
            <a:endParaRPr lang="en-US" sz="2400" u="sng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/>
            <a:endParaRPr lang="en-US" sz="2400" u="sng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/>
            <a:r>
              <a:rPr lang="en-US" sz="24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 now we need to know the </a:t>
            </a:r>
            <a:endParaRPr lang="en-US" sz="2400" kern="0" dirty="0" smtClean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/>
            <a:r>
              <a:rPr lang="en-US" sz="24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SYMMETRY </a:t>
            </a:r>
          </a:p>
          <a:p>
            <a:pPr algn="ctr"/>
            <a:r>
              <a:rPr lang="en-US" sz="24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-US" sz="24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molecule to determine the </a:t>
            </a:r>
            <a:endParaRPr lang="en-US" sz="2400" kern="0" dirty="0" smtClean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/>
            <a:r>
              <a:rPr lang="en-US" sz="2400" b="1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overall </a:t>
            </a:r>
            <a:r>
              <a:rPr lang="en-US" sz="2400" b="1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polarity </a:t>
            </a:r>
            <a:r>
              <a:rPr lang="en-US" sz="24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-US" sz="24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molecule...</a:t>
            </a:r>
          </a:p>
        </p:txBody>
      </p:sp>
    </p:spTree>
    <p:extLst>
      <p:ext uri="{BB962C8B-B14F-4D97-AF65-F5344CB8AC3E}">
        <p14:creationId xmlns:p14="http://schemas.microsoft.com/office/powerpoint/2010/main" val="354796967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1759051" y="305226"/>
            <a:ext cx="8673899" cy="93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200" ker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For some symmetry practice...</a:t>
            </a:r>
          </a:p>
          <a:p>
            <a:r>
              <a:rPr lang="en-US" sz="3200" ker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Are these shapes symmetrical or asymmetrical?</a:t>
            </a:r>
          </a:p>
        </p:txBody>
      </p:sp>
      <p:sp>
        <p:nvSpPr>
          <p:cNvPr id="202" name="Shape 202"/>
          <p:cNvSpPr/>
          <p:nvPr/>
        </p:nvSpPr>
        <p:spPr>
          <a:xfrm>
            <a:off x="8253301" y="2649739"/>
            <a:ext cx="3494050" cy="1615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3" name="Shape 203"/>
          <p:cNvSpPr txBox="1"/>
          <p:nvPr/>
        </p:nvSpPr>
        <p:spPr>
          <a:xfrm>
            <a:off x="4937400" y="1615550"/>
            <a:ext cx="2317200" cy="6978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kern="0">
                <a:solidFill>
                  <a:srgbClr val="FF0000"/>
                </a:solidFill>
                <a:cs typeface="Arial"/>
                <a:sym typeface="Arial"/>
              </a:rPr>
              <a:t>No symmetry</a:t>
            </a:r>
          </a:p>
          <a:p>
            <a:r>
              <a:rPr lang="en-US" b="1" kern="0">
                <a:solidFill>
                  <a:srgbClr val="00FF00"/>
                </a:solidFill>
                <a:cs typeface="Arial"/>
                <a:sym typeface="Arial"/>
              </a:rPr>
              <a:t>Symmetry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x="6656251" y="2167476"/>
            <a:ext cx="377099" cy="6299"/>
          </a:xfrm>
          <a:prstGeom prst="straightConnector1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5" name="Shape 205"/>
          <p:cNvCxnSpPr/>
          <p:nvPr/>
        </p:nvCxnSpPr>
        <p:spPr>
          <a:xfrm>
            <a:off x="6656250" y="1833475"/>
            <a:ext cx="3909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15" y="2801924"/>
            <a:ext cx="2943268" cy="2927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04" y="3909476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125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475</Words>
  <Application>Microsoft Office PowerPoint</Application>
  <PresentationFormat>Widescreen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Impact</vt:lpstr>
      <vt:lpstr>1_Office Theme</vt:lpstr>
      <vt:lpstr>Polarity and Hydrogen Bonding Post-Lab</vt:lpstr>
      <vt:lpstr>http://ed.ted.com/lessons/how-polarity-makes-water-behave-strangely-christina-kleinberg </vt:lpstr>
      <vt:lpstr>PowerPoint Presentation</vt:lpstr>
      <vt:lpstr>PowerPoint Presentation</vt:lpstr>
      <vt:lpstr>Polar molecules have both:</vt:lpstr>
      <vt:lpstr>Electronegativity: tendency of an atom to attract a bonding pair of electrons.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Eng, Breanna</dc:creator>
  <cp:lastModifiedBy>Eng, Breanna</cp:lastModifiedBy>
  <cp:revision>6</cp:revision>
  <dcterms:created xsi:type="dcterms:W3CDTF">2014-12-03T01:16:36Z</dcterms:created>
  <dcterms:modified xsi:type="dcterms:W3CDTF">2014-12-03T01:38:22Z</dcterms:modified>
</cp:coreProperties>
</file>