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9" r:id="rId3"/>
  </p:sldMasterIdLst>
  <p:notesMasterIdLst>
    <p:notesMasterId r:id="rId9"/>
  </p:notesMasterIdLst>
  <p:sldIdLst>
    <p:sldId id="256" r:id="rId4"/>
    <p:sldId id="323" r:id="rId5"/>
    <p:sldId id="320" r:id="rId6"/>
    <p:sldId id="303" r:id="rId7"/>
    <p:sldId id="31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5B804-A848-4470-ACA4-7881F1672CEB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7AAD4-5955-4247-853C-9F1AC0269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AAD4-5955-4247-853C-9F1AC02691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0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AAD4-5955-4247-853C-9F1AC02691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AAD4-5955-4247-853C-9F1AC02691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83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AAD4-5955-4247-853C-9F1AC02691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05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7AAD4-5955-4247-853C-9F1AC02691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0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BAD6D-0EE2-4B7B-A56B-88D90F856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6558F-4A4F-4BD3-8C01-EA86CAA95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B4D6D-DA24-43C0-8CF2-346528105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1A9B9-4661-49B5-8453-C2B0A82C8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9000C-0297-4338-BB73-3E0AFC00B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61770-B934-4F10-A909-4CCB9FAC2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4ACD5-742A-46A7-9343-E28C6FD6B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1E319-FD2B-491C-AA2D-494B86C5F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09CB1-78E6-462A-9FDA-E4E4F109A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9DB0D-EA0A-4D90-B5E6-DDF26ACAA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71BC6-6A7E-476D-A95C-7D69E39FD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601F74-6A8A-41AC-A78E-0EDCB82DF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70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Solution Concentration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088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847458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accent5">
                    <a:lumMod val="10000"/>
                  </a:schemeClr>
                </a:solidFill>
              </a:rPr>
              <a:t>Calculations of Solution Concentration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823913" y="1501775"/>
            <a:ext cx="73914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Mole fraction </a:t>
            </a:r>
            <a:r>
              <a:rPr lang="en-US" sz="3200" dirty="0">
                <a:solidFill>
                  <a:schemeClr val="accent3">
                    <a:lumMod val="10000"/>
                  </a:schemeClr>
                </a:solidFill>
                <a:latin typeface="+mn-lt"/>
              </a:rPr>
              <a:t>– the ratio of moles of solute to total moles of solution </a:t>
            </a:r>
          </a:p>
        </p:txBody>
      </p:sp>
      <p:graphicFrame>
        <p:nvGraphicFramePr>
          <p:cNvPr id="55302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783639"/>
              </p:ext>
            </p:extLst>
          </p:nvPr>
        </p:nvGraphicFramePr>
        <p:xfrm>
          <a:off x="914400" y="2743200"/>
          <a:ext cx="704532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6" name="Equation" r:id="rId4" imgW="2082600" imgH="431640" progId="Equation.DSMT4">
                  <p:embed/>
                </p:oleObj>
              </mc:Choice>
              <mc:Fallback>
                <p:oleObj name="Equation" r:id="rId4" imgW="20826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7045325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217488"/>
            <a:ext cx="8084127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333333"/>
                </a:solidFill>
              </a:rPr>
              <a:t>Calculations of Solution Concentration:</a:t>
            </a:r>
            <a:br>
              <a:rPr lang="en-US" sz="3200" dirty="0" smtClean="0">
                <a:solidFill>
                  <a:srgbClr val="333333"/>
                </a:solidFill>
              </a:rPr>
            </a:br>
            <a:r>
              <a:rPr lang="en-US" sz="3200" dirty="0" err="1" smtClean="0">
                <a:solidFill>
                  <a:srgbClr val="333333"/>
                </a:solidFill>
              </a:rPr>
              <a:t>Molarity</a:t>
            </a:r>
            <a:endParaRPr lang="en-US" sz="3200" dirty="0">
              <a:solidFill>
                <a:srgbClr val="333333"/>
              </a:solidFill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92884" y="1595005"/>
            <a:ext cx="77724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rPr>
              <a:t>Molarity</a:t>
            </a:r>
            <a:r>
              <a:rPr lang="en-US" sz="3200" b="1" kern="1200" dirty="0">
                <a:solidFill>
                  <a:srgbClr val="006600"/>
                </a:solidFill>
                <a:latin typeface="Comic Sans MS" pitchFamily="66" charset="0"/>
                <a:ea typeface="+mn-ea"/>
                <a:cs typeface="+mn-cs"/>
              </a:rPr>
              <a:t> is the ratio of moles of solute to liters of solution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0604" y="2880591"/>
          <a:ext cx="7197135" cy="1539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3" name="Equation" r:id="rId6" imgW="2019240" imgH="431640" progId="Equation.3">
                  <p:embed/>
                </p:oleObj>
              </mc:Choice>
              <mc:Fallback>
                <p:oleObj name="Equation" r:id="rId6" imgW="2019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04" y="2880591"/>
                        <a:ext cx="7197135" cy="1539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685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Preparation of Molar Solutions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474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Problem: How many grams of sodium chloride are needed to prepare 1.50 liters of 0.500 M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NaCl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solution?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827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Step #1: Ask “How Much?” (What volume to prepare?)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09600" y="4738688"/>
            <a:ext cx="155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1.500 L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838200" y="5257800"/>
            <a:ext cx="1295400" cy="0"/>
          </a:xfrm>
          <a:prstGeom prst="line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2362200" y="4648200"/>
            <a:ext cx="0" cy="1295400"/>
          </a:xfrm>
          <a:prstGeom prst="line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57200" y="2590800"/>
            <a:ext cx="717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Step #2: Ask “How Strong?” (What molarity?)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2362200" y="4738688"/>
            <a:ext cx="1922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0.500 mol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2895600" y="5334000"/>
            <a:ext cx="750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1 L</a:t>
            </a:r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2438400" y="5257800"/>
            <a:ext cx="1752600" cy="0"/>
          </a:xfrm>
          <a:prstGeom prst="line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4343400" y="4572000"/>
            <a:ext cx="0" cy="1371600"/>
          </a:xfrm>
          <a:prstGeom prst="line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4495800" y="5257800"/>
            <a:ext cx="1752600" cy="0"/>
          </a:xfrm>
          <a:prstGeom prst="line">
            <a:avLst/>
          </a:prstGeom>
          <a:noFill/>
          <a:ln w="38100">
            <a:solidFill>
              <a:schemeClr val="accent3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57200" y="3124200"/>
            <a:ext cx="810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40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Step #3: Ask “What does it weigh?” (Molar mass is?)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4572000" y="4738688"/>
            <a:ext cx="1550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58.44 g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4800600" y="5334000"/>
            <a:ext cx="1116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1 mol</a:t>
            </a:r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flipV="1">
            <a:off x="1676400" y="4876800"/>
            <a:ext cx="381000" cy="3048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V="1">
            <a:off x="3276600" y="5410200"/>
            <a:ext cx="381000" cy="3048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 flipV="1">
            <a:off x="3657600" y="4876800"/>
            <a:ext cx="381000" cy="3048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 flipV="1">
            <a:off x="5410200" y="5410200"/>
            <a:ext cx="381000" cy="30480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6384925" y="4949825"/>
            <a:ext cx="172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omic Sans MS" pitchFamily="66" charset="0"/>
              </a:rPr>
              <a:t>= </a:t>
            </a:r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43.8 g</a:t>
            </a:r>
            <a:r>
              <a:rPr lang="en-US" sz="280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4" grpId="0"/>
      <p:bldP spid="68617" grpId="0" animBg="1"/>
      <p:bldP spid="68618" grpId="0" animBg="1"/>
      <p:bldP spid="68619" grpId="0"/>
      <p:bldP spid="68620" grpId="0"/>
      <p:bldP spid="68621" grpId="0"/>
      <p:bldP spid="68623" grpId="0" animBg="1"/>
      <p:bldP spid="68624" grpId="0" animBg="1"/>
      <p:bldP spid="68625" grpId="0" animBg="1"/>
      <p:bldP spid="68627" grpId="0"/>
      <p:bldP spid="68628" grpId="0"/>
      <p:bldP spid="68629" grpId="0"/>
      <p:bldP spid="68630" grpId="0" animBg="1"/>
      <p:bldP spid="68631" grpId="0" animBg="1"/>
      <p:bldP spid="68632" grpId="0" animBg="1"/>
      <p:bldP spid="68633" grpId="0" animBg="1"/>
      <p:bldP spid="686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41910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Serial Dilution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8093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Problem: What volume of stock (11.6 M) hydrochloric acid is needed to prepare 250.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mL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of 3.0 M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HCl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solution?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209800" y="2819400"/>
            <a:ext cx="5045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</a:t>
            </a:r>
            <a:r>
              <a:rPr lang="en-US" sz="2800" baseline="-250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stock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V</a:t>
            </a:r>
            <a:r>
              <a:rPr lang="en-US" sz="2800" baseline="-250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stock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=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M</a:t>
            </a:r>
            <a:r>
              <a:rPr lang="en-US" sz="2800" baseline="-250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dilute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V</a:t>
            </a:r>
            <a:r>
              <a:rPr lang="en-US" sz="2800" baseline="-25000" dirty="0" err="1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dilute</a:t>
            </a:r>
            <a:endParaRPr lang="en-US" sz="2800" baseline="-25000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914400" y="35814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(11.6 M)(x Liters) = (3.0 M)(0.250 Liters)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2505075" y="4343400"/>
            <a:ext cx="54308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x Liters = 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(3.0 M)(0.250 Liters)</a:t>
            </a:r>
          </a:p>
          <a:p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		             11.6 M </a:t>
            </a: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V="1">
            <a:off x="4953000" y="4495800"/>
            <a:ext cx="4572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 flipV="1">
            <a:off x="6477000" y="4876800"/>
            <a:ext cx="4572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3886200" y="53340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= 0.065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  <p:bldP spid="83975" grpId="0"/>
      <p:bldP spid="83976" grpId="0"/>
      <p:bldP spid="83977" grpId="0" animBg="1"/>
      <p:bldP spid="83978" grpId="0" animBg="1"/>
      <p:bldP spid="839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184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Comic Sans MS</vt:lpstr>
      <vt:lpstr>Wingdings</vt:lpstr>
      <vt:lpstr>Default Design</vt:lpstr>
      <vt:lpstr>chemistry</vt:lpstr>
      <vt:lpstr>1_chemistry</vt:lpstr>
      <vt:lpstr>Equation</vt:lpstr>
      <vt:lpstr>Solution Concentration</vt:lpstr>
      <vt:lpstr>Calculations of Solution Concentration</vt:lpstr>
      <vt:lpstr>Calculations of Solution Concentration: Molarity</vt:lpstr>
      <vt:lpstr>Preparation of Molar Solutions</vt:lpstr>
      <vt:lpstr>Serial Dilution</vt:lpstr>
    </vt:vector>
  </TitlesOfParts>
  <Company>Visalia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SolutionConcentration</dc:title>
  <dc:creator>Andy Allan</dc:creator>
  <cp:lastModifiedBy>Eng, Breanna</cp:lastModifiedBy>
  <cp:revision>85</cp:revision>
  <dcterms:created xsi:type="dcterms:W3CDTF">2006-05-19T19:11:08Z</dcterms:created>
  <dcterms:modified xsi:type="dcterms:W3CDTF">2014-11-29T19:05:34Z</dcterms:modified>
</cp:coreProperties>
</file>