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3" autoAdjust="0"/>
    <p:restoredTop sz="94660"/>
  </p:normalViewPr>
  <p:slideViewPr>
    <p:cSldViewPr>
      <p:cViewPr varScale="1">
        <p:scale>
          <a:sx n="93" d="100"/>
          <a:sy n="93" d="100"/>
        </p:scale>
        <p:origin x="65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06961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/>
              <a:t>Quiz question topics:</a:t>
            </a:r>
          </a:p>
          <a:p>
            <a:pPr lvl="0" rtl="0">
              <a:buNone/>
            </a:pPr>
            <a:r>
              <a:rPr lang="en"/>
              <a:t>-Forming ionic compounds from ions in solution </a:t>
            </a:r>
          </a:p>
          <a:p>
            <a:pPr lvl="0" rtl="0">
              <a:buNone/>
            </a:pPr>
            <a:r>
              <a:rPr lang="en"/>
              <a:t>-Differentiating between ionic and molecular compounds </a:t>
            </a:r>
          </a:p>
          <a:p>
            <a:pPr lvl="0" rtl="0">
              <a:buNone/>
            </a:pPr>
            <a:r>
              <a:rPr lang="en"/>
              <a:t>-properties of ionic vs molecular compounds</a:t>
            </a:r>
          </a:p>
          <a:p>
            <a:pPr lvl="0" rtl="0">
              <a:buNone/>
            </a:pPr>
            <a:r>
              <a:rPr lang="en"/>
              <a:t>-naming from name to formula and vice versa</a:t>
            </a:r>
          </a:p>
          <a:p>
            <a:pPr>
              <a:buNone/>
            </a:pPr>
            <a:r>
              <a:rPr lang="en"/>
              <a:t>-Lewis dot diagrams</a:t>
            </a:r>
          </a:p>
        </p:txBody>
      </p:sp>
    </p:spTree>
    <p:extLst>
      <p:ext uri="{BB962C8B-B14F-4D97-AF65-F5344CB8AC3E}">
        <p14:creationId xmlns:p14="http://schemas.microsoft.com/office/powerpoint/2010/main" val="1265703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9147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7905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710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5791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4074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19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4915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0093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5300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3544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6803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630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14443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52861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77995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68286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93627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87137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78924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33458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9992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09652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1962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18868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25645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74270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26685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55974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2047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92541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33847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6136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01550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28713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884776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91205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597951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396489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19915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37977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486606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46243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5834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740321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764917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9403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6340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726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4493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000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buSzPct val="100000"/>
              <a:defRPr sz="2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cut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727574-D730-4EB1-885D-56AB006FC84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69EA36-684C-4AB9-B89F-8310F93730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ransition spd="slow">
    <p:cut/>
    <p:sndAc>
      <p:stSnd>
        <p:snd r:embed="rId15" name="laser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57150"/>
            <a:ext cx="4519500" cy="2454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 dirty="0">
                <a:solidFill>
                  <a:srgbClr val="C00000"/>
                </a:solidFill>
              </a:rPr>
              <a:t>Bonding Review</a:t>
            </a:r>
          </a:p>
          <a:p>
            <a:pPr algn="ctr">
              <a:buNone/>
            </a:pPr>
            <a:r>
              <a:rPr lang="en" dirty="0">
                <a:solidFill>
                  <a:srgbClr val="C00000"/>
                </a:solidFill>
              </a:rPr>
              <a:t>Game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457200" y="2724150"/>
            <a:ext cx="5181600" cy="685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dirty="0">
                <a:solidFill>
                  <a:srgbClr val="C00000"/>
                </a:solidFill>
              </a:rPr>
              <a:t>For the quiz tomorrow!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334000" y="590550"/>
            <a:ext cx="2926724" cy="3947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4951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rgbClr val="C00000"/>
                </a:solidFill>
              </a:rPr>
              <a:t>Which is a property of most nonmetallic solids? [$</a:t>
            </a:r>
            <a:r>
              <a:rPr lang="en" dirty="0">
                <a:solidFill>
                  <a:srgbClr val="C00000"/>
                </a:solidFill>
              </a:rPr>
              <a:t>3</a:t>
            </a:r>
            <a:r>
              <a:rPr lang="en" sz="2400" dirty="0">
                <a:solidFill>
                  <a:srgbClr val="C00000"/>
                </a:solidFill>
              </a:rPr>
              <a:t>]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
(1) high thermal conductivity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(2) high electrical conductivity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(3) brittleness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(4) malleability</a:t>
            </a:r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rgbClr val="C00000"/>
                </a:solidFill>
              </a:rPr>
              <a:t>Which is a property of most nonmetallic solids? [$</a:t>
            </a:r>
            <a:r>
              <a:rPr lang="en" dirty="0">
                <a:solidFill>
                  <a:srgbClr val="C00000"/>
                </a:solidFill>
              </a:rPr>
              <a:t>3</a:t>
            </a:r>
            <a:r>
              <a:rPr lang="en" sz="2400" dirty="0">
                <a:solidFill>
                  <a:srgbClr val="C00000"/>
                </a:solidFill>
              </a:rPr>
              <a:t>]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Answer: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(1) high thermal conductivity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(2) high electrical conductivity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>
                <a:solidFill>
                  <a:srgbClr val="FF0000"/>
                </a:solidFill>
              </a:rPr>
              <a:t>(3) brittleness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(4) malleability</a:t>
            </a:r>
          </a:p>
          <a:p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630275" y="1670900"/>
            <a:ext cx="2784199" cy="278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4951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990000"/>
                </a:solidFill>
              </a:rPr>
              <a:t>Which substance can be decomposed by a</a:t>
            </a:r>
            <a:r>
              <a:rPr lang="en" dirty="0">
                <a:solidFill>
                  <a:srgbClr val="990000"/>
                </a:solidFill>
              </a:rPr>
              <a:t> </a:t>
            </a:r>
            <a:r>
              <a:rPr lang="en" sz="2400" dirty="0">
                <a:solidFill>
                  <a:srgbClr val="990000"/>
                </a:solidFill>
              </a:rPr>
              <a:t>chemical change? [$2]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(1) Co </a:t>
            </a:r>
          </a:p>
          <a:p>
            <a:pPr lvl="0" rtl="0">
              <a:buNone/>
            </a:pPr>
            <a:r>
              <a:rPr lang="en"/>
              <a:t>(2) Cr</a:t>
            </a:r>
          </a:p>
          <a:p>
            <a:pPr lvl="0" rtl="0">
              <a:buNone/>
            </a:pPr>
            <a:r>
              <a:rPr lang="en"/>
              <a:t>(3) CO </a:t>
            </a:r>
          </a:p>
          <a:p>
            <a:pPr lvl="0" rtl="0">
              <a:buNone/>
            </a:pPr>
            <a:r>
              <a:rPr lang="en"/>
              <a:t>(4) Cu</a:t>
            </a:r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990000"/>
                </a:solidFill>
              </a:rPr>
              <a:t>Which substance can be decomposed by a</a:t>
            </a:r>
            <a:r>
              <a:rPr lang="en" dirty="0">
                <a:solidFill>
                  <a:srgbClr val="990000"/>
                </a:solidFill>
              </a:rPr>
              <a:t> </a:t>
            </a:r>
            <a:r>
              <a:rPr lang="en" sz="2400" dirty="0">
                <a:solidFill>
                  <a:srgbClr val="990000"/>
                </a:solidFill>
              </a:rPr>
              <a:t>chemical change? [$2]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Answer:</a:t>
            </a:r>
          </a:p>
          <a:p>
            <a:pPr lvl="0" rtl="0">
              <a:buNone/>
            </a:pPr>
            <a:r>
              <a:rPr lang="en"/>
              <a:t>(1) Co </a:t>
            </a:r>
          </a:p>
          <a:p>
            <a:pPr lvl="0" rtl="0">
              <a:buNone/>
            </a:pPr>
            <a:r>
              <a:rPr lang="en"/>
              <a:t>(2) Cr</a:t>
            </a:r>
          </a:p>
          <a:p>
            <a:pPr lvl="0" rtl="0">
              <a:buNone/>
            </a:pPr>
            <a:r>
              <a:rPr lang="en">
                <a:solidFill>
                  <a:srgbClr val="FF0000"/>
                </a:solidFill>
              </a:rPr>
              <a:t>(3) CO</a:t>
            </a:r>
            <a:r>
              <a:rPr lang="en"/>
              <a:t> </a:t>
            </a:r>
          </a:p>
          <a:p>
            <a:pPr lvl="0" rtl="0">
              <a:buNone/>
            </a:pPr>
            <a:r>
              <a:rPr lang="en"/>
              <a:t>(4) Cu</a:t>
            </a:r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495150"/>
            <a:ext cx="8229600" cy="857400"/>
          </a:xfrm>
          <a:prstGeom prst="rect">
            <a:avLst/>
          </a:prstGeom>
          <a:noFill/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57894"/>
              <a:buFont typeface="Arial"/>
              <a:buNone/>
            </a:pPr>
            <a:r>
              <a:rPr lang="en" sz="1900" dirty="0">
                <a:solidFill>
                  <a:srgbClr val="990000"/>
                </a:solidFill>
              </a:rPr>
              <a:t>What is represented by the dots in a Lewis electron-dot diagram of an atom of an element in Period 2 of the Periodic Table? [$3]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
(1) the number of neutrons in the atom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(2) the number of protons in the atom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(3) the number of valence electrons in the atom</a:t>
            </a:r>
          </a:p>
          <a:p>
            <a:pPr lvl="0" rtl="0">
              <a:buNone/>
            </a:pPr>
            <a:r>
              <a:rPr lang="en"/>
              <a:t>(4) the total number of electrons in the atom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495150"/>
            <a:ext cx="8229600" cy="857400"/>
          </a:xfrm>
          <a:prstGeom prst="rect">
            <a:avLst/>
          </a:prstGeom>
          <a:noFill/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57894"/>
              <a:buFont typeface="Arial"/>
              <a:buNone/>
            </a:pPr>
            <a:r>
              <a:rPr lang="en" sz="1900" dirty="0">
                <a:solidFill>
                  <a:srgbClr val="990000"/>
                </a:solidFill>
              </a:rPr>
              <a:t>What is represented by the dots in a Lewis electron-dot diagram of an atom of an element in Period 2 of the Periodic Table? [$3]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Answer: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(1) the number of neutrons in the atom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(2) the number of protons in the atom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>
                <a:solidFill>
                  <a:srgbClr val="FF0000"/>
                </a:solidFill>
              </a:rPr>
              <a:t>(3) the number of valence electrons in the atom</a:t>
            </a:r>
          </a:p>
          <a:p>
            <a:pPr lvl="0" rtl="0">
              <a:buNone/>
            </a:pPr>
            <a:r>
              <a:rPr lang="en" dirty="0"/>
              <a:t>(4) the total number of electrons in the atom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b="0" dirty="0">
                <a:solidFill>
                  <a:srgbClr val="990000"/>
                </a:solidFill>
              </a:rPr>
              <a:t>Which type of chemical bond is formed between two atoms of bromine? [$2]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(1) metallic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(2) ionic</a:t>
            </a:r>
          </a:p>
          <a:p>
            <a:pPr lvl="0" rtl="0">
              <a:buNone/>
            </a:pPr>
            <a:r>
              <a:rPr lang="en"/>
              <a:t>(3) hydrogen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(4) covalent</a:t>
            </a:r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b="0" dirty="0">
                <a:solidFill>
                  <a:srgbClr val="990000"/>
                </a:solidFill>
              </a:rPr>
              <a:t>Which type of chemical bond is formed between two atoms of bromine? [$2]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Answer:</a:t>
            </a:r>
          </a:p>
          <a:p>
            <a:pPr lvl="0" rtl="0">
              <a:buNone/>
            </a:pPr>
            <a:r>
              <a:rPr lang="en"/>
              <a:t>(1) metallic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(2) ionic</a:t>
            </a:r>
          </a:p>
          <a:p>
            <a:pPr lvl="0" rtl="0">
              <a:buNone/>
            </a:pPr>
            <a:r>
              <a:rPr lang="en"/>
              <a:t>(3) hydrogen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>
                <a:solidFill>
                  <a:srgbClr val="FF0000"/>
                </a:solidFill>
              </a:rPr>
              <a:t>(4) covalent</a:t>
            </a:r>
          </a:p>
          <a:p>
            <a:endParaRPr/>
          </a:p>
        </p:txBody>
      </p:sp>
      <p:pic>
        <p:nvPicPr>
          <p:cNvPr id="132" name="Shape 13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181600" y="895350"/>
            <a:ext cx="2076700" cy="365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C00000"/>
                </a:solidFill>
              </a:rPr>
              <a:t>What is the chemical name for Cu</a:t>
            </a:r>
            <a:r>
              <a:rPr lang="en" baseline="-25000" dirty="0">
                <a:solidFill>
                  <a:srgbClr val="C00000"/>
                </a:solidFill>
              </a:rPr>
              <a:t>2</a:t>
            </a:r>
            <a:r>
              <a:rPr lang="en" dirty="0">
                <a:solidFill>
                  <a:srgbClr val="C00000"/>
                </a:solidFill>
              </a:rPr>
              <a:t>O</a:t>
            </a:r>
            <a:r>
              <a:rPr lang="en" baseline="-25000" dirty="0">
                <a:solidFill>
                  <a:srgbClr val="C00000"/>
                </a:solidFill>
              </a:rPr>
              <a:t>3</a:t>
            </a:r>
            <a:r>
              <a:rPr lang="en" dirty="0">
                <a:solidFill>
                  <a:srgbClr val="C00000"/>
                </a:solidFill>
              </a:rPr>
              <a:t>? [$3]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What is the chemical name for Cu</a:t>
            </a:r>
            <a:r>
              <a:rPr lang="en" baseline="-25000" dirty="0">
                <a:solidFill>
                  <a:srgbClr val="C00000"/>
                </a:solidFill>
              </a:rPr>
              <a:t>2</a:t>
            </a:r>
            <a:r>
              <a:rPr lang="en" dirty="0">
                <a:solidFill>
                  <a:srgbClr val="C00000"/>
                </a:solidFill>
              </a:rPr>
              <a:t>O</a:t>
            </a:r>
            <a:r>
              <a:rPr lang="en" baseline="-25000" dirty="0">
                <a:solidFill>
                  <a:srgbClr val="C00000"/>
                </a:solidFill>
              </a:rPr>
              <a:t>3</a:t>
            </a:r>
            <a:r>
              <a:rPr lang="en" dirty="0">
                <a:solidFill>
                  <a:srgbClr val="C00000"/>
                </a:solidFill>
              </a:rPr>
              <a:t>? [$3]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819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Answer: </a:t>
            </a:r>
          </a:p>
          <a:p>
            <a:pPr lvl="0" algn="ctr" rtl="0">
              <a:buNone/>
            </a:pPr>
            <a:r>
              <a:rPr lang="en" dirty="0">
                <a:solidFill>
                  <a:srgbClr val="FF0000"/>
                </a:solidFill>
              </a:rPr>
              <a:t>copper (III) </a:t>
            </a:r>
            <a:r>
              <a:rPr lang="en" dirty="0" smtClean="0">
                <a:solidFill>
                  <a:srgbClr val="FF0000"/>
                </a:solidFill>
              </a:rPr>
              <a:t>oxide</a:t>
            </a:r>
          </a:p>
          <a:p>
            <a:pPr lvl="0" algn="ctr" rtl="0">
              <a:buNone/>
            </a:pPr>
            <a:endParaRPr dirty="0"/>
          </a:p>
          <a:p>
            <a:pPr lvl="0" rtl="0">
              <a:buNone/>
            </a:pPr>
            <a:r>
              <a:rPr lang="en" sz="2400" dirty="0"/>
              <a:t>+$1 for correct elements</a:t>
            </a:r>
          </a:p>
          <a:p>
            <a:pPr lvl="0" rtl="0">
              <a:buNone/>
            </a:pPr>
            <a:r>
              <a:rPr lang="en" sz="2400" dirty="0"/>
              <a:t>+$1 for correct Roman numeral</a:t>
            </a:r>
          </a:p>
          <a:p>
            <a:pPr lvl="0" rtl="0">
              <a:buNone/>
            </a:pPr>
            <a:r>
              <a:rPr lang="en" sz="2400" dirty="0"/>
              <a:t>+$1 for -ide ending</a:t>
            </a:r>
          </a:p>
          <a:p>
            <a:pPr lvl="0" rtl="0">
              <a:buNone/>
            </a:pPr>
            <a:r>
              <a:rPr lang="en" sz="2400" dirty="0"/>
              <a:t>-$1 for each extraneous thing added (charges, prefixes, Roman numerals, etc…)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C00000"/>
                </a:solidFill>
              </a:rPr>
              <a:t>Rules of the Game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Correct answers earn a certain amount of “money” and you can cash this “money” in for bonus points on the quiz. </a:t>
            </a:r>
          </a:p>
          <a:p>
            <a:pPr lvl="0" indent="457200" rtl="0">
              <a:buNone/>
            </a:pPr>
            <a:r>
              <a:rPr lang="en" sz="1800" b="1" dirty="0"/>
              <a:t>Every $20 = 1 Bonus Point (Max of $88)</a:t>
            </a:r>
          </a:p>
          <a:p>
            <a:endParaRPr sz="800" dirty="0"/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We will randomly draw names to assign teams. </a:t>
            </a:r>
          </a:p>
          <a:p>
            <a:endParaRPr sz="800" dirty="0"/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Every question is timed. So each team must have their whiteboard in the air before the slide changes and makes a noise. There will be a 5 second warning noise before the slide changes. </a:t>
            </a:r>
          </a:p>
          <a:p>
            <a:endParaRPr sz="800" dirty="0"/>
          </a:p>
          <a:p>
            <a:pPr marL="457200" lvl="0" indent="-3556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Any team who gets the right answer within the time limit will receive “money”.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52300" y="556950"/>
            <a:ext cx="8419800" cy="948000"/>
          </a:xfrm>
          <a:prstGeom prst="rect">
            <a:avLst/>
          </a:prstGeom>
          <a:noFill/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lang="en" sz="2200" b="0" dirty="0">
                <a:solidFill>
                  <a:srgbClr val="990000"/>
                </a:solidFill>
              </a:rPr>
              <a:t>Which element has atoms that can form single, double, and triple covalent bonds with other atoms of the same element? [$5]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
(1) hydrogen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(2) oxygen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(3) fluorine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(4) carbon</a:t>
            </a:r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52300" y="480750"/>
            <a:ext cx="8419800" cy="948000"/>
          </a:xfrm>
          <a:prstGeom prst="rect">
            <a:avLst/>
          </a:prstGeom>
          <a:noFill/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lang="en" sz="2200" b="0" dirty="0">
                <a:solidFill>
                  <a:srgbClr val="990000"/>
                </a:solidFill>
              </a:rPr>
              <a:t>Which element has atoms that can form single, double, and triple covalent bonds with other atoms of the same element? [$5]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Answer: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(1) hydrogen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(2) oxygen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(3) fluorine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>
                <a:solidFill>
                  <a:srgbClr val="FF0000"/>
                </a:solidFill>
              </a:rPr>
              <a:t>(4) carbon</a:t>
            </a:r>
          </a:p>
          <a:p>
            <a:endParaRPr/>
          </a:p>
        </p:txBody>
      </p:sp>
      <p:pic>
        <p:nvPicPr>
          <p:cNvPr id="157" name="Shape 15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041850" y="2085075"/>
            <a:ext cx="5472799" cy="201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4951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b="0" dirty="0">
                <a:solidFill>
                  <a:srgbClr val="C00000"/>
                </a:solidFill>
              </a:rPr>
              <a:t>Which type of bond is formed when electrons are transferred from one atom to another? [$2]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(1) covalent </a:t>
            </a:r>
          </a:p>
          <a:p>
            <a:pPr lvl="0" rtl="0">
              <a:buNone/>
            </a:pPr>
            <a:r>
              <a:rPr lang="en"/>
              <a:t>(2) ionic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(3) hydrogen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(4) metallic</a:t>
            </a:r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b="0" dirty="0">
                <a:solidFill>
                  <a:srgbClr val="C00000"/>
                </a:solidFill>
              </a:rPr>
              <a:t>Which type of bond is formed when electrons are transferred from one atom to another? [$2]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Answer:</a:t>
            </a:r>
          </a:p>
          <a:p>
            <a:pPr lvl="0" rtl="0">
              <a:buNone/>
            </a:pPr>
            <a:r>
              <a:rPr lang="en"/>
              <a:t>(1) covalent </a:t>
            </a:r>
          </a:p>
          <a:p>
            <a:pPr lvl="0" rtl="0">
              <a:buNone/>
            </a:pPr>
            <a:r>
              <a:rPr lang="en">
                <a:solidFill>
                  <a:srgbClr val="FF0000"/>
                </a:solidFill>
              </a:rPr>
              <a:t>(2) ionic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(3) hydrogen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(4) metallic</a:t>
            </a:r>
          </a:p>
          <a:p>
            <a:endParaRPr/>
          </a:p>
        </p:txBody>
      </p:sp>
      <p:pic>
        <p:nvPicPr>
          <p:cNvPr id="170" name="Shape 17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581400" y="1200150"/>
            <a:ext cx="4449524" cy="3278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What is the chemical name for SiO</a:t>
            </a:r>
            <a:r>
              <a:rPr lang="en" baseline="-25000" dirty="0">
                <a:solidFill>
                  <a:srgbClr val="C00000"/>
                </a:solidFill>
              </a:rPr>
              <a:t>2</a:t>
            </a:r>
            <a:r>
              <a:rPr lang="en" dirty="0">
                <a:solidFill>
                  <a:srgbClr val="C00000"/>
                </a:solidFill>
              </a:rPr>
              <a:t>? [$3]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What is the chemical name for SiO</a:t>
            </a:r>
            <a:r>
              <a:rPr lang="en" baseline="-25000" dirty="0">
                <a:solidFill>
                  <a:srgbClr val="C00000"/>
                </a:solidFill>
              </a:rPr>
              <a:t>2</a:t>
            </a:r>
            <a:r>
              <a:rPr lang="en" dirty="0">
                <a:solidFill>
                  <a:srgbClr val="C00000"/>
                </a:solidFill>
              </a:rPr>
              <a:t>? [$3]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8953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Answer: </a:t>
            </a:r>
          </a:p>
          <a:p>
            <a:pPr lvl="0" algn="ctr" rtl="0">
              <a:buNone/>
            </a:pPr>
            <a:r>
              <a:rPr lang="en" dirty="0">
                <a:solidFill>
                  <a:srgbClr val="FF0000"/>
                </a:solidFill>
              </a:rPr>
              <a:t>silicon dioxide</a:t>
            </a:r>
          </a:p>
          <a:p>
            <a:endParaRPr dirty="0"/>
          </a:p>
          <a:p>
            <a:pPr lvl="0" rtl="0">
              <a:buNone/>
            </a:pPr>
            <a:r>
              <a:rPr lang="en" sz="2400" dirty="0"/>
              <a:t>+$1 for correct elements</a:t>
            </a:r>
          </a:p>
          <a:p>
            <a:pPr lvl="0" rtl="0">
              <a:buNone/>
            </a:pPr>
            <a:r>
              <a:rPr lang="en" sz="2400" dirty="0"/>
              <a:t>+$1 for correct prefixes</a:t>
            </a:r>
          </a:p>
          <a:p>
            <a:pPr lvl="0" rtl="0">
              <a:buNone/>
            </a:pPr>
            <a:r>
              <a:rPr lang="en" sz="2400" dirty="0"/>
              <a:t>+$1 for -ide ending</a:t>
            </a:r>
          </a:p>
          <a:p>
            <a:pPr lvl="0" rtl="0">
              <a:buNone/>
            </a:pPr>
            <a:r>
              <a:rPr lang="en" sz="2400" dirty="0"/>
              <a:t>-$1 for each extraneous thing added (Roman numerals, etc…)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What is the chemical formula for </a:t>
            </a:r>
          </a:p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dinitrogen monoxide? [$2]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What is the chemical formula for </a:t>
            </a:r>
            <a:r>
              <a:rPr lang="en" dirty="0" smtClean="0">
                <a:solidFill>
                  <a:srgbClr val="C00000"/>
                </a:solidFill>
              </a:rPr>
              <a:t/>
            </a:r>
            <a:br>
              <a:rPr lang="en" dirty="0" smtClean="0">
                <a:solidFill>
                  <a:srgbClr val="C00000"/>
                </a:solidFill>
              </a:rPr>
            </a:br>
            <a:r>
              <a:rPr lang="en" dirty="0" smtClean="0">
                <a:solidFill>
                  <a:srgbClr val="C00000"/>
                </a:solidFill>
              </a:rPr>
              <a:t>dinitrogen </a:t>
            </a:r>
            <a:r>
              <a:rPr lang="en" dirty="0">
                <a:solidFill>
                  <a:srgbClr val="C00000"/>
                </a:solidFill>
              </a:rPr>
              <a:t>monoxide? [$2]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Answer: </a:t>
            </a:r>
          </a:p>
          <a:p>
            <a:pPr lvl="0" algn="ctr" rtl="0">
              <a:buNone/>
            </a:pPr>
            <a:r>
              <a:rPr lang="en">
                <a:solidFill>
                  <a:srgbClr val="FF0000"/>
                </a:solidFill>
              </a:rPr>
              <a:t>N</a:t>
            </a:r>
            <a:r>
              <a:rPr lang="en" baseline="-25000">
                <a:solidFill>
                  <a:srgbClr val="FF0000"/>
                </a:solidFill>
              </a:rPr>
              <a:t>2</a:t>
            </a:r>
            <a:r>
              <a:rPr lang="en">
                <a:solidFill>
                  <a:srgbClr val="FF0000"/>
                </a:solidFill>
              </a:rPr>
              <a:t>O</a:t>
            </a:r>
          </a:p>
          <a:p>
            <a:endParaRPr/>
          </a:p>
          <a:p>
            <a:pPr lvl="0" rtl="0">
              <a:buNone/>
            </a:pPr>
            <a:r>
              <a:rPr lang="en" sz="2400"/>
              <a:t>+$1 for correct symbols</a:t>
            </a:r>
          </a:p>
          <a:p>
            <a:pPr lvl="0" rtl="0">
              <a:buNone/>
            </a:pPr>
            <a:r>
              <a:rPr lang="en" sz="2400"/>
              <a:t>+$1 for correct subscripts</a:t>
            </a:r>
          </a:p>
          <a:p>
            <a:pPr lvl="0" rtl="0">
              <a:buNone/>
            </a:pPr>
            <a:r>
              <a:rPr lang="en" sz="2400"/>
              <a:t>-$1 for each extraneous thing added (charges, superscripts, etc…) 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b="0" dirty="0">
                <a:solidFill>
                  <a:srgbClr val="C00000"/>
                </a:solidFill>
              </a:rPr>
              <a:t>The bonds in the compound MgSO</a:t>
            </a:r>
            <a:r>
              <a:rPr lang="en" b="0" baseline="-25000" dirty="0">
                <a:solidFill>
                  <a:srgbClr val="C00000"/>
                </a:solidFill>
              </a:rPr>
              <a:t>4</a:t>
            </a:r>
            <a:r>
              <a:rPr lang="en" b="0" dirty="0">
                <a:solidFill>
                  <a:srgbClr val="C00000"/>
                </a:solidFill>
              </a:rPr>
              <a:t> can be described as… [$5] 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
(1) ionic, only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(2) covalent, only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(3) both ionic and covalent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(4) neither ionic nor covalent</a:t>
            </a:r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b="0" dirty="0">
                <a:solidFill>
                  <a:srgbClr val="C00000"/>
                </a:solidFill>
              </a:rPr>
              <a:t>The bonds in the compound MgSO</a:t>
            </a:r>
            <a:r>
              <a:rPr lang="en" b="0" baseline="-25000" dirty="0">
                <a:solidFill>
                  <a:srgbClr val="C00000"/>
                </a:solidFill>
              </a:rPr>
              <a:t>4</a:t>
            </a:r>
            <a:r>
              <a:rPr lang="en" b="0" dirty="0">
                <a:solidFill>
                  <a:srgbClr val="C00000"/>
                </a:solidFill>
              </a:rPr>
              <a:t> can be described as… [$5] 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Answer: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(1) ionic, only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(2) covalent, only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>
                <a:solidFill>
                  <a:srgbClr val="FF0000"/>
                </a:solidFill>
              </a:rPr>
              <a:t>(3) both ionic and covalent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(4) neither ionic nor covalent</a:t>
            </a:r>
          </a:p>
          <a:p>
            <a:endParaRPr/>
          </a:p>
        </p:txBody>
      </p:sp>
      <p:pic>
        <p:nvPicPr>
          <p:cNvPr id="205" name="Shape 20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789825" y="1472825"/>
            <a:ext cx="2553399" cy="2553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Rules of the Game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Team members who do not play the game will not be eligible for bonus points on the quiz.</a:t>
            </a:r>
          </a:p>
          <a:p>
            <a:endParaRPr sz="800" dirty="0"/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Cheating will result in -$20 and this includes: 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looking at other teams’ answers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going out of order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helping a teammate answer a question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looking up the answer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use of electronic devices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What is the chemical name for MnCl</a:t>
            </a:r>
            <a:r>
              <a:rPr lang="en" baseline="-25000" dirty="0">
                <a:solidFill>
                  <a:srgbClr val="C00000"/>
                </a:solidFill>
              </a:rPr>
              <a:t>7</a:t>
            </a:r>
            <a:r>
              <a:rPr lang="en" dirty="0">
                <a:solidFill>
                  <a:srgbClr val="C00000"/>
                </a:solidFill>
              </a:rPr>
              <a:t>? [$3]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What is the chemical name for MnCl</a:t>
            </a:r>
            <a:r>
              <a:rPr lang="en" baseline="-25000" dirty="0">
                <a:solidFill>
                  <a:srgbClr val="C00000"/>
                </a:solidFill>
              </a:rPr>
              <a:t>7</a:t>
            </a:r>
            <a:r>
              <a:rPr lang="en" dirty="0">
                <a:solidFill>
                  <a:srgbClr val="C00000"/>
                </a:solidFill>
              </a:rPr>
              <a:t>? [$3]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819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Answer: </a:t>
            </a:r>
          </a:p>
          <a:p>
            <a:pPr lvl="0" algn="ctr" rtl="0">
              <a:buNone/>
            </a:pPr>
            <a:r>
              <a:rPr lang="en" dirty="0">
                <a:solidFill>
                  <a:srgbClr val="FF0000"/>
                </a:solidFill>
              </a:rPr>
              <a:t>manganese (VII) chloride</a:t>
            </a:r>
          </a:p>
          <a:p>
            <a:endParaRPr dirty="0"/>
          </a:p>
          <a:p>
            <a:pPr lvl="0" rtl="0">
              <a:buNone/>
            </a:pPr>
            <a:r>
              <a:rPr lang="en" sz="2400" dirty="0"/>
              <a:t>+$1 for correct elements</a:t>
            </a:r>
          </a:p>
          <a:p>
            <a:pPr lvl="0" rtl="0">
              <a:buNone/>
            </a:pPr>
            <a:r>
              <a:rPr lang="en" sz="2400" dirty="0"/>
              <a:t>+$1 for correct Roman numerals</a:t>
            </a:r>
          </a:p>
          <a:p>
            <a:pPr lvl="0" rtl="0">
              <a:buNone/>
            </a:pPr>
            <a:r>
              <a:rPr lang="en" sz="2400" dirty="0"/>
              <a:t>+$1 for -ide ending</a:t>
            </a:r>
          </a:p>
          <a:p>
            <a:pPr lvl="0" rtl="0">
              <a:buNone/>
            </a:pPr>
            <a:r>
              <a:rPr lang="en" sz="2400" dirty="0"/>
              <a:t>-$1 for each extraneous thing added (charges, prefixes, etc…) 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0" dirty="0">
                <a:solidFill>
                  <a:srgbClr val="C00000"/>
                </a:solidFill>
              </a:rPr>
              <a:t>Which species can conduct an electric current? [$3]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(1) NaBr(s) </a:t>
            </a:r>
          </a:p>
          <a:p>
            <a:pPr lvl="0" rtl="0">
              <a:buNone/>
            </a:pPr>
            <a:r>
              <a:rPr lang="en"/>
              <a:t>(2) CH</a:t>
            </a:r>
            <a:r>
              <a:rPr lang="en" baseline="-25000"/>
              <a:t>3</a:t>
            </a:r>
            <a:r>
              <a:rPr lang="en"/>
              <a:t>OH(aq)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(3) H</a:t>
            </a:r>
            <a:r>
              <a:rPr lang="en" baseline="-25000"/>
              <a:t>2</a:t>
            </a:r>
            <a:r>
              <a:rPr lang="en"/>
              <a:t>O(s)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(4) KCl(aq)</a:t>
            </a:r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b="0" dirty="0">
                <a:solidFill>
                  <a:srgbClr val="C00000"/>
                </a:solidFill>
              </a:rPr>
              <a:t>Which species can conduct an electric current? [$3]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436851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Answer: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(1) NaBr(s)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(2) CH</a:t>
            </a:r>
            <a:r>
              <a:rPr lang="en" baseline="-25000" dirty="0"/>
              <a:t>3</a:t>
            </a:r>
            <a:r>
              <a:rPr lang="en" dirty="0"/>
              <a:t>OH(aq)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(3) H</a:t>
            </a:r>
            <a:r>
              <a:rPr lang="en" baseline="-25000" dirty="0"/>
              <a:t>2</a:t>
            </a:r>
            <a:r>
              <a:rPr lang="en" dirty="0"/>
              <a:t>O(s)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>
                <a:solidFill>
                  <a:srgbClr val="FF0000"/>
                </a:solidFill>
              </a:rPr>
              <a:t>(4) KCl(aq)</a:t>
            </a:r>
          </a:p>
          <a:p>
            <a:endParaRPr dirty="0"/>
          </a:p>
        </p:txBody>
      </p:sp>
      <p:sp>
        <p:nvSpPr>
          <p:cNvPr id="229" name="Shape 229"/>
          <p:cNvSpPr/>
          <p:nvPr/>
        </p:nvSpPr>
        <p:spPr>
          <a:xfrm>
            <a:off x="2590800" y="3385650"/>
            <a:ext cx="3975299" cy="557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IONIC compound dissolved in water</a:t>
            </a:r>
          </a:p>
        </p:txBody>
      </p:sp>
      <p:pic>
        <p:nvPicPr>
          <p:cNvPr id="230" name="Shape 23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791200" y="1007700"/>
            <a:ext cx="2622262" cy="232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4951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What is the chemical formula for silver hydroxide? [$2]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What is the chemical formula for silver hydroxide? [$2]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Answer: </a:t>
            </a:r>
          </a:p>
          <a:p>
            <a:pPr lvl="0" algn="ctr" rtl="0">
              <a:buNone/>
            </a:pPr>
            <a:r>
              <a:rPr lang="en">
                <a:solidFill>
                  <a:srgbClr val="FF0000"/>
                </a:solidFill>
              </a:rPr>
              <a:t>AgOH</a:t>
            </a:r>
          </a:p>
          <a:p>
            <a:endParaRPr/>
          </a:p>
          <a:p>
            <a:pPr lvl="0" rtl="0">
              <a:buNone/>
            </a:pPr>
            <a:r>
              <a:rPr lang="en" sz="2400"/>
              <a:t>+$1 for correct symbols</a:t>
            </a:r>
          </a:p>
          <a:p>
            <a:pPr lvl="0" rtl="0">
              <a:buNone/>
            </a:pPr>
            <a:r>
              <a:rPr lang="en" sz="2400"/>
              <a:t>+$1 for correct subscripts</a:t>
            </a:r>
          </a:p>
          <a:p>
            <a:pPr lvl="0" rtl="0">
              <a:buNone/>
            </a:pPr>
            <a:r>
              <a:rPr lang="en" sz="2400"/>
              <a:t>-$1 for each extraneous thing added (charges, superscripts, parenthesis, etc…) 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lang="en" sz="2200" b="0" dirty="0">
                <a:solidFill>
                  <a:srgbClr val="C00000"/>
                </a:solidFill>
              </a:rPr>
              <a:t>Which of the following solids has the highest melting point? [$2]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(1) H</a:t>
            </a:r>
            <a:r>
              <a:rPr lang="en" baseline="-25000"/>
              <a:t>2</a:t>
            </a:r>
            <a:r>
              <a:rPr lang="en"/>
              <a:t>O(s) </a:t>
            </a:r>
          </a:p>
          <a:p>
            <a:pPr lvl="0" rtl="0">
              <a:buNone/>
            </a:pPr>
            <a:r>
              <a:rPr lang="en"/>
              <a:t>(2) Na</a:t>
            </a:r>
            <a:r>
              <a:rPr lang="en" baseline="-25000"/>
              <a:t>2</a:t>
            </a:r>
            <a:r>
              <a:rPr lang="en"/>
              <a:t>O(s)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(3) SO</a:t>
            </a:r>
            <a:r>
              <a:rPr lang="en" baseline="-25000"/>
              <a:t>2</a:t>
            </a:r>
            <a:r>
              <a:rPr lang="en"/>
              <a:t>(s)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(4) CO</a:t>
            </a:r>
            <a:r>
              <a:rPr lang="en" baseline="-25000"/>
              <a:t>2</a:t>
            </a:r>
            <a:r>
              <a:rPr lang="en"/>
              <a:t>(s)</a:t>
            </a:r>
          </a:p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lang="en" sz="2200" b="0" dirty="0">
                <a:solidFill>
                  <a:srgbClr val="C00000"/>
                </a:solidFill>
              </a:rPr>
              <a:t>Which of the following solids has the highest melting point? [$2]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Answer:</a:t>
            </a:r>
          </a:p>
          <a:p>
            <a:pPr lvl="0" rtl="0">
              <a:buNone/>
            </a:pPr>
            <a:r>
              <a:rPr lang="en"/>
              <a:t>(1) H</a:t>
            </a:r>
            <a:r>
              <a:rPr lang="en" baseline="-25000"/>
              <a:t>2</a:t>
            </a:r>
            <a:r>
              <a:rPr lang="en"/>
              <a:t>O(s) </a:t>
            </a:r>
          </a:p>
          <a:p>
            <a:pPr lvl="0" rtl="0">
              <a:buNone/>
            </a:pPr>
            <a:r>
              <a:rPr lang="en">
                <a:solidFill>
                  <a:srgbClr val="FF0000"/>
                </a:solidFill>
              </a:rPr>
              <a:t>(2) Na</a:t>
            </a:r>
            <a:r>
              <a:rPr lang="en" baseline="-25000">
                <a:solidFill>
                  <a:srgbClr val="FF0000"/>
                </a:solidFill>
              </a:rPr>
              <a:t>2</a:t>
            </a:r>
            <a:r>
              <a:rPr lang="en">
                <a:solidFill>
                  <a:srgbClr val="FF0000"/>
                </a:solidFill>
              </a:rPr>
              <a:t>O(s)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(3) SO</a:t>
            </a:r>
            <a:r>
              <a:rPr lang="en" baseline="-25000"/>
              <a:t>2</a:t>
            </a:r>
            <a:r>
              <a:rPr lang="en"/>
              <a:t>(s)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(4) CO</a:t>
            </a:r>
            <a:r>
              <a:rPr lang="en" baseline="-25000"/>
              <a:t>2</a:t>
            </a:r>
            <a:r>
              <a:rPr lang="en"/>
              <a:t>(s)</a:t>
            </a:r>
          </a:p>
          <a:p>
            <a:endParaRPr/>
          </a:p>
        </p:txBody>
      </p:sp>
      <p:pic>
        <p:nvPicPr>
          <p:cNvPr id="254" name="Shape 25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753510" y="979651"/>
            <a:ext cx="2098988" cy="3725699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/>
          <p:nvPr/>
        </p:nvSpPr>
        <p:spPr>
          <a:xfrm>
            <a:off x="2667000" y="2114550"/>
            <a:ext cx="1834200" cy="557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dirty="0"/>
              <a:t>IONIC compound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357960" y="170490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990000"/>
                </a:solidFill>
              </a:rPr>
              <a:t>You have </a:t>
            </a:r>
            <a:r>
              <a:rPr lang="en" sz="3000">
                <a:solidFill>
                  <a:srgbClr val="990000"/>
                </a:solidFill>
              </a:rPr>
              <a:t>2 minutes</a:t>
            </a:r>
            <a:r>
              <a:rPr lang="en">
                <a:solidFill>
                  <a:srgbClr val="990000"/>
                </a:solidFill>
              </a:rPr>
              <a:t> to answer the following questions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C00000"/>
                </a:solidFill>
              </a:rPr>
              <a:t>Draw a Lewis dot diagram for SiO</a:t>
            </a:r>
            <a:r>
              <a:rPr lang="en" baseline="-25000" dirty="0">
                <a:solidFill>
                  <a:srgbClr val="C00000"/>
                </a:solidFill>
              </a:rPr>
              <a:t>2</a:t>
            </a:r>
            <a:r>
              <a:rPr lang="en" dirty="0">
                <a:solidFill>
                  <a:srgbClr val="C00000"/>
                </a:solidFill>
              </a:rPr>
              <a:t> [$5]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228600" y="170490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dirty="0">
                <a:solidFill>
                  <a:srgbClr val="990000"/>
                </a:solidFill>
              </a:rPr>
              <a:t>You have </a:t>
            </a:r>
            <a:r>
              <a:rPr lang="en" sz="3000" dirty="0">
                <a:solidFill>
                  <a:srgbClr val="990000"/>
                </a:solidFill>
              </a:rPr>
              <a:t>1 minute</a:t>
            </a:r>
            <a:r>
              <a:rPr lang="en" dirty="0">
                <a:solidFill>
                  <a:srgbClr val="990000"/>
                </a:solidFill>
              </a:rPr>
              <a:t> to answer this first question.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Draw a Lewis dot diagram for SiO</a:t>
            </a:r>
            <a:r>
              <a:rPr lang="en" baseline="-25000" dirty="0">
                <a:solidFill>
                  <a:srgbClr val="C00000"/>
                </a:solidFill>
              </a:rPr>
              <a:t>2</a:t>
            </a:r>
            <a:r>
              <a:rPr lang="en" dirty="0">
                <a:solidFill>
                  <a:srgbClr val="C00000"/>
                </a:solidFill>
              </a:rPr>
              <a:t> [$5]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Answer:</a:t>
            </a:r>
          </a:p>
          <a:p>
            <a:pPr lvl="0" rtl="0">
              <a:buNone/>
            </a:pPr>
            <a:r>
              <a:rPr lang="en" sz="2400"/>
              <a:t>+$1 for Si as central atom</a:t>
            </a:r>
          </a:p>
          <a:p>
            <a:pPr lvl="0" rtl="0">
              <a:buNone/>
            </a:pPr>
            <a:r>
              <a:rPr lang="en" sz="2400"/>
              <a:t>+$2 for correct number and </a:t>
            </a:r>
          </a:p>
          <a:p>
            <a:pPr lvl="0" rtl="0">
              <a:buNone/>
            </a:pPr>
            <a:r>
              <a:rPr lang="en" sz="2400"/>
              <a:t>location of bonds</a:t>
            </a:r>
          </a:p>
          <a:p>
            <a:pPr lvl="0" rtl="0">
              <a:buNone/>
            </a:pPr>
            <a:r>
              <a:rPr lang="en" sz="2400"/>
              <a:t>+$2 for correct number and </a:t>
            </a:r>
          </a:p>
          <a:p>
            <a:pPr lvl="0" rtl="0">
              <a:buNone/>
            </a:pPr>
            <a:r>
              <a:rPr lang="en" sz="2400"/>
              <a:t>location of lone pairs</a:t>
            </a:r>
          </a:p>
          <a:p>
            <a:pPr lvl="0" rtl="0">
              <a:buNone/>
            </a:pPr>
            <a:r>
              <a:rPr lang="en" sz="2400"/>
              <a:t>-$1 for each extraneous thing (brackets, charges, etc…)</a:t>
            </a:r>
          </a:p>
          <a:p>
            <a:endParaRPr/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"/>
              <a:t> </a:t>
            </a:r>
          </a:p>
          <a:p>
            <a:endParaRPr/>
          </a:p>
        </p:txBody>
      </p:sp>
      <p:pic>
        <p:nvPicPr>
          <p:cNvPr id="273" name="Shape 27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738975" y="1123950"/>
            <a:ext cx="3483399" cy="2331624"/>
          </a:xfrm>
          <a:prstGeom prst="rect">
            <a:avLst/>
          </a:prstGeom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C00000"/>
                </a:solidFill>
              </a:rPr>
              <a:t>Draw a Lewis dot diagram for H</a:t>
            </a:r>
            <a:r>
              <a:rPr lang="en" baseline="-25000" dirty="0">
                <a:solidFill>
                  <a:srgbClr val="C00000"/>
                </a:solidFill>
              </a:rPr>
              <a:t>2</a:t>
            </a:r>
            <a:r>
              <a:rPr lang="en" dirty="0">
                <a:solidFill>
                  <a:srgbClr val="C00000"/>
                </a:solidFill>
              </a:rPr>
              <a:t>O [$3]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Draw a Lewis dot diagram for H</a:t>
            </a:r>
            <a:r>
              <a:rPr lang="en" baseline="-25000" dirty="0">
                <a:solidFill>
                  <a:srgbClr val="C00000"/>
                </a:solidFill>
              </a:rPr>
              <a:t>2</a:t>
            </a:r>
            <a:r>
              <a:rPr lang="en" dirty="0">
                <a:solidFill>
                  <a:srgbClr val="C00000"/>
                </a:solidFill>
              </a:rPr>
              <a:t>O [$3]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Answer: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+$1 for O as central atom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+$1 for correct number and 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location of bonds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+$1 for correct number and 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location of lone pairs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-$1 for each extraneous thing (brackets, charges, etc…)</a:t>
            </a:r>
          </a:p>
          <a:p>
            <a:endParaRPr/>
          </a:p>
        </p:txBody>
      </p:sp>
      <p:pic>
        <p:nvPicPr>
          <p:cNvPr id="286" name="Shape 28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118000" y="1276350"/>
            <a:ext cx="2888825" cy="2251924"/>
          </a:xfrm>
          <a:prstGeom prst="rect">
            <a:avLst/>
          </a:prstGeom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C00000"/>
                </a:solidFill>
              </a:rPr>
              <a:t>Draw a Lewis dot diagram for N</a:t>
            </a:r>
            <a:r>
              <a:rPr lang="en" baseline="-25000" dirty="0">
                <a:solidFill>
                  <a:srgbClr val="C00000"/>
                </a:solidFill>
              </a:rPr>
              <a:t>2</a:t>
            </a:r>
            <a:r>
              <a:rPr lang="en" dirty="0">
                <a:solidFill>
                  <a:srgbClr val="C00000"/>
                </a:solidFill>
              </a:rPr>
              <a:t> [$4]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Draw a Lewis dot diagram for N</a:t>
            </a:r>
            <a:r>
              <a:rPr lang="en" baseline="-25000" dirty="0">
                <a:solidFill>
                  <a:srgbClr val="C00000"/>
                </a:solidFill>
              </a:rPr>
              <a:t>2</a:t>
            </a:r>
            <a:r>
              <a:rPr lang="en" dirty="0">
                <a:solidFill>
                  <a:srgbClr val="C00000"/>
                </a:solidFill>
              </a:rPr>
              <a:t> [$4]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Answer:</a:t>
            </a:r>
          </a:p>
          <a:p>
            <a:pPr lvl="0" rtl="0">
              <a:buNone/>
            </a:pPr>
            <a:r>
              <a:rPr lang="en" sz="2400"/>
              <a:t>+$2 for correct number and 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location of bonds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+$2 for correct number and 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location of lone pairs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-$1 for each extraneous thing (brackets, charges, etc…)</a:t>
            </a:r>
          </a:p>
          <a:p>
            <a:endParaRPr/>
          </a:p>
        </p:txBody>
      </p:sp>
      <p:pic>
        <p:nvPicPr>
          <p:cNvPr id="299" name="Shape 29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086271" y="1916975"/>
            <a:ext cx="3192449" cy="1193925"/>
          </a:xfrm>
          <a:prstGeom prst="rect">
            <a:avLst/>
          </a:prstGeom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C00000"/>
                </a:solidFill>
              </a:rPr>
              <a:t>Draw a Lewis dot diagram for lead (II) chloride [$5]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Draw a Lewis dot diagram for the ionic compound </a:t>
            </a:r>
          </a:p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lead (II) chloride [$5]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Answer: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+$1 for correct symbols</a:t>
            </a:r>
          </a:p>
          <a:p>
            <a:pPr lvl="0" rtl="0">
              <a:buNone/>
            </a:pPr>
            <a:r>
              <a:rPr lang="en" sz="2400"/>
              <a:t>+$1 for correct charges</a:t>
            </a:r>
          </a:p>
          <a:p>
            <a:pPr lvl="0" rtl="0">
              <a:buNone/>
            </a:pPr>
            <a:r>
              <a:rPr lang="en" sz="2400"/>
              <a:t>+$1 for correct number of atoms</a:t>
            </a:r>
          </a:p>
          <a:p>
            <a:pPr lvl="0" rtl="0">
              <a:buNone/>
            </a:pPr>
            <a:r>
              <a:rPr lang="en" sz="2400"/>
              <a:t>+$1 for correct brackets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+$1 for correct number and location of lone pairs</a:t>
            </a:r>
          </a:p>
          <a:p>
            <a:endParaRPr/>
          </a:p>
        </p:txBody>
      </p:sp>
      <p:pic>
        <p:nvPicPr>
          <p:cNvPr id="312" name="Shape 31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16475" y="1352550"/>
            <a:ext cx="4563399" cy="1109474"/>
          </a:xfrm>
          <a:prstGeom prst="rect">
            <a:avLst/>
          </a:prstGeom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Draw the Lewis dot diagram for the ionic compound manganese (III) oxide [$5]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C00000"/>
                </a:solidFill>
              </a:rPr>
              <a:t>Draw the Lewis dot diagram for the ionic compound manganese (III) oxide [$5]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Answer: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+$1 for correct symbols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+$1 for correct charges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+$1 for correct number of atoms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+$1 for correct brackets</a:t>
            </a:r>
          </a:p>
          <a:p>
            <a:pPr lv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/>
              <a:t>+$1 for correct number and location of lone pairs</a:t>
            </a:r>
          </a:p>
        </p:txBody>
      </p:sp>
      <p:pic>
        <p:nvPicPr>
          <p:cNvPr id="325" name="Shape 32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879350" y="1352550"/>
            <a:ext cx="4619500" cy="1107599"/>
          </a:xfrm>
          <a:prstGeom prst="rect">
            <a:avLst/>
          </a:prstGeom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C00000"/>
                </a:solidFill>
              </a:rPr>
              <a:t>Draw the Lewis dot diagram for the compound made from the ions Na</a:t>
            </a:r>
            <a:r>
              <a:rPr lang="en" baseline="30000" dirty="0">
                <a:solidFill>
                  <a:srgbClr val="C00000"/>
                </a:solidFill>
              </a:rPr>
              <a:t>+ </a:t>
            </a:r>
            <a:r>
              <a:rPr lang="en" dirty="0">
                <a:solidFill>
                  <a:srgbClr val="C00000"/>
                </a:solidFill>
              </a:rPr>
              <a:t>and S</a:t>
            </a:r>
            <a:r>
              <a:rPr lang="en" baseline="30000" dirty="0">
                <a:solidFill>
                  <a:srgbClr val="C00000"/>
                </a:solidFill>
              </a:rPr>
              <a:t>2-  </a:t>
            </a:r>
            <a:r>
              <a:rPr lang="en" dirty="0">
                <a:solidFill>
                  <a:srgbClr val="C00000"/>
                </a:solidFill>
              </a:rPr>
              <a:t>[$4]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4951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2000" dirty="0">
                <a:solidFill>
                  <a:srgbClr val="C00000"/>
                </a:solidFill>
              </a:rPr>
              <a:t>Provide a chemical formula for all the ionic compounds you can make from the ions in solution below.</a:t>
            </a:r>
          </a:p>
          <a:p>
            <a:pPr lvl="0" rtl="0">
              <a:buNone/>
            </a:pPr>
            <a:r>
              <a:rPr lang="en" sz="1500" dirty="0">
                <a:solidFill>
                  <a:srgbClr val="C00000"/>
                </a:solidFill>
              </a:rPr>
              <a:t>[+$2 per correct compound / -$2 per incorrect compound]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066800" y="1352550"/>
            <a:ext cx="7010400" cy="2971800"/>
          </a:xfrm>
          <a:prstGeom prst="rect">
            <a:avLst/>
          </a:prstGeom>
          <a:solidFill>
            <a:srgbClr val="6FA8DC"/>
          </a:solidFill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dirty="0"/>
              <a:t>
Fe</a:t>
            </a:r>
            <a:r>
              <a:rPr lang="en" baseline="30000" dirty="0"/>
              <a:t>+2	</a:t>
            </a:r>
            <a:r>
              <a:rPr lang="en" dirty="0"/>
              <a:t>	</a:t>
            </a:r>
            <a:r>
              <a:rPr lang="en" dirty="0" smtClean="0"/>
              <a:t>	Cl</a:t>
            </a:r>
            <a:r>
              <a:rPr lang="en" baseline="30000" dirty="0" smtClean="0"/>
              <a:t>-</a:t>
            </a:r>
            <a:r>
              <a:rPr lang="en" dirty="0"/>
              <a:t>			Fe</a:t>
            </a:r>
            <a:r>
              <a:rPr lang="en" baseline="30000" dirty="0"/>
              <a:t>+3</a:t>
            </a:r>
            <a:r>
              <a:rPr lang="en" dirty="0"/>
              <a:t>		</a:t>
            </a:r>
            <a:endParaRPr lang="en" dirty="0" smtClean="0"/>
          </a:p>
          <a:p>
            <a:pPr lvl="0" algn="ctr" rtl="0">
              <a:buNone/>
            </a:pPr>
            <a:r>
              <a:rPr lang="en" dirty="0" smtClean="0"/>
              <a:t>OH</a:t>
            </a:r>
            <a:r>
              <a:rPr lang="en" baseline="30000" dirty="0" smtClean="0"/>
              <a:t>-</a:t>
            </a:r>
            <a:r>
              <a:rPr lang="en" dirty="0"/>
              <a:t>				Mg</a:t>
            </a:r>
            <a:r>
              <a:rPr lang="en" baseline="30000" dirty="0"/>
              <a:t>+2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Draw the Lewis dot diagram for the compound made from the ions Na</a:t>
            </a:r>
            <a:r>
              <a:rPr lang="en" baseline="30000" dirty="0">
                <a:solidFill>
                  <a:srgbClr val="C00000"/>
                </a:solidFill>
              </a:rPr>
              <a:t>+ </a:t>
            </a:r>
            <a:r>
              <a:rPr lang="en" dirty="0">
                <a:solidFill>
                  <a:srgbClr val="C00000"/>
                </a:solidFill>
              </a:rPr>
              <a:t>and S</a:t>
            </a:r>
            <a:r>
              <a:rPr lang="en" baseline="30000" dirty="0">
                <a:solidFill>
                  <a:srgbClr val="C00000"/>
                </a:solidFill>
              </a:rPr>
              <a:t>2-  </a:t>
            </a:r>
            <a:r>
              <a:rPr lang="en" dirty="0">
                <a:solidFill>
                  <a:srgbClr val="C00000"/>
                </a:solidFill>
              </a:rPr>
              <a:t>[$4]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457200" y="1436851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Answer: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/>
              <a:t>+$1 for correct charges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/>
              <a:t>+$1 for correct number of atoms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/>
              <a:t>+$1 for correct brackets</a:t>
            </a:r>
          </a:p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/>
              <a:t>+$1 for correct number and location of lone pairs</a:t>
            </a:r>
          </a:p>
        </p:txBody>
      </p:sp>
      <p:pic>
        <p:nvPicPr>
          <p:cNvPr id="338" name="Shape 33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807795" y="1342000"/>
            <a:ext cx="3435074" cy="1055100"/>
          </a:xfrm>
          <a:prstGeom prst="rect">
            <a:avLst/>
          </a:prstGeom>
        </p:spPr>
      </p:pic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" name="Shape 34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930825" y="514350"/>
            <a:ext cx="3838299" cy="3776874"/>
          </a:xfrm>
          <a:prstGeom prst="rect">
            <a:avLst/>
          </a:prstGeom>
        </p:spPr>
      </p:pic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4803080" y="1270040"/>
            <a:ext cx="3689099" cy="317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dirty="0">
                <a:solidFill>
                  <a:srgbClr val="990000"/>
                </a:solidFill>
              </a:rPr>
              <a:t>Good luck with your studies and see you tomorrow!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418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2000" dirty="0">
                <a:solidFill>
                  <a:srgbClr val="C00000"/>
                </a:solidFill>
              </a:rPr>
              <a:t>Provide a chemical formula for all the ionic compounds you can make from the ions in solution below.</a:t>
            </a:r>
          </a:p>
          <a:p>
            <a:pPr lvl="0" rtl="0">
              <a:buNone/>
            </a:pPr>
            <a:r>
              <a:rPr lang="en" sz="1500" dirty="0">
                <a:solidFill>
                  <a:srgbClr val="C00000"/>
                </a:solidFill>
              </a:rPr>
              <a:t>[+$2 per correct compound / -$2 per incorrect compound]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990600" y="1276350"/>
            <a:ext cx="7239000" cy="3039899"/>
          </a:xfrm>
          <a:prstGeom prst="rect">
            <a:avLst/>
          </a:prstGeom>
          <a:solidFill>
            <a:srgbClr val="6FA8DC"/>
          </a:solidFill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" dirty="0"/>
              <a:t>Fe</a:t>
            </a:r>
            <a:r>
              <a:rPr lang="en" baseline="30000" dirty="0"/>
              <a:t>+2</a:t>
            </a:r>
            <a:r>
              <a:rPr lang="en" dirty="0"/>
              <a:t>, Fe</a:t>
            </a:r>
            <a:r>
              <a:rPr lang="en" baseline="30000" dirty="0"/>
              <a:t>+3</a:t>
            </a:r>
            <a:r>
              <a:rPr lang="en" dirty="0"/>
              <a:t>, Mg</a:t>
            </a:r>
            <a:r>
              <a:rPr lang="en" baseline="30000" dirty="0"/>
              <a:t>+2</a:t>
            </a:r>
            <a:r>
              <a:rPr lang="en" dirty="0"/>
              <a:t>, Cl</a:t>
            </a:r>
            <a:r>
              <a:rPr lang="en" baseline="30000" dirty="0"/>
              <a:t>-</a:t>
            </a:r>
            <a:r>
              <a:rPr lang="en" dirty="0"/>
              <a:t>, OH</a:t>
            </a:r>
            <a:r>
              <a:rPr lang="en" baseline="30000" dirty="0"/>
              <a:t>-</a:t>
            </a:r>
          </a:p>
          <a:p>
            <a:pPr marL="0" lvl="0" indent="0" rtl="0">
              <a:buNone/>
            </a:pPr>
            <a:r>
              <a:rPr lang="en" u="sng" baseline="30000" dirty="0"/>
              <a:t>Answers</a:t>
            </a:r>
            <a:r>
              <a:rPr lang="en" baseline="30000" dirty="0"/>
              <a:t>:</a:t>
            </a:r>
          </a:p>
          <a:p>
            <a:pPr marL="914400" lvl="0" indent="457200" rtl="0">
              <a:buNone/>
            </a:pPr>
            <a:r>
              <a:rPr lang="en" dirty="0"/>
              <a:t>FeCl</a:t>
            </a:r>
            <a:r>
              <a:rPr lang="en" baseline="-25000" dirty="0"/>
              <a:t>2</a:t>
            </a:r>
            <a:r>
              <a:rPr lang="en" dirty="0"/>
              <a:t>		</a:t>
            </a:r>
            <a:r>
              <a:rPr lang="en" dirty="0" smtClean="0"/>
              <a:t>MgCl</a:t>
            </a:r>
            <a:r>
              <a:rPr lang="en" baseline="-25000" dirty="0" smtClean="0"/>
              <a:t>2</a:t>
            </a:r>
            <a:endParaRPr lang="en" baseline="-25000" dirty="0"/>
          </a:p>
          <a:p>
            <a:pPr marL="914400" lvl="0" indent="457200" rtl="0">
              <a:buNone/>
            </a:pPr>
            <a:r>
              <a:rPr lang="en" dirty="0"/>
              <a:t>FeCl</a:t>
            </a:r>
            <a:r>
              <a:rPr lang="en" baseline="-25000" dirty="0"/>
              <a:t>3</a:t>
            </a:r>
            <a:r>
              <a:rPr lang="en" dirty="0"/>
              <a:t>		</a:t>
            </a:r>
            <a:r>
              <a:rPr lang="en" dirty="0" smtClean="0"/>
              <a:t>Mg(OH)</a:t>
            </a:r>
            <a:r>
              <a:rPr lang="en" baseline="-25000" dirty="0" smtClean="0"/>
              <a:t>2</a:t>
            </a:r>
            <a:endParaRPr lang="en" baseline="-25000" dirty="0"/>
          </a:p>
          <a:p>
            <a:pPr marL="914400" lvl="0" indent="457200" rtl="0">
              <a:buNone/>
            </a:pPr>
            <a:r>
              <a:rPr lang="en" dirty="0"/>
              <a:t>Fe(OH)</a:t>
            </a:r>
            <a:r>
              <a:rPr lang="en" baseline="-25000" dirty="0"/>
              <a:t>2</a:t>
            </a:r>
            <a:r>
              <a:rPr lang="en" dirty="0"/>
              <a:t>		</a:t>
            </a:r>
            <a:r>
              <a:rPr lang="en" dirty="0" smtClean="0"/>
              <a:t>Fe(OH)</a:t>
            </a:r>
            <a:r>
              <a:rPr lang="en" baseline="-25000" dirty="0" smtClean="0"/>
              <a:t>3</a:t>
            </a:r>
            <a:endParaRPr lang="en" baseline="-25000" dirty="0"/>
          </a:p>
          <a:p>
            <a:endParaRPr dirty="0"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52400" y="170490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dirty="0">
                <a:solidFill>
                  <a:srgbClr val="990000"/>
                </a:solidFill>
              </a:rPr>
              <a:t>You have </a:t>
            </a:r>
            <a:r>
              <a:rPr lang="en" sz="3000" dirty="0">
                <a:solidFill>
                  <a:srgbClr val="990000"/>
                </a:solidFill>
              </a:rPr>
              <a:t>30 seconds</a:t>
            </a:r>
            <a:r>
              <a:rPr lang="en" dirty="0">
                <a:solidFill>
                  <a:srgbClr val="990000"/>
                </a:solidFill>
              </a:rPr>
              <a:t> to answer the </a:t>
            </a:r>
            <a:r>
              <a:rPr lang="en" dirty="0" smtClean="0">
                <a:solidFill>
                  <a:srgbClr val="990000"/>
                </a:solidFill>
              </a:rPr>
              <a:t>following questions until </a:t>
            </a:r>
            <a:r>
              <a:rPr lang="en" dirty="0">
                <a:solidFill>
                  <a:srgbClr val="990000"/>
                </a:solidFill>
              </a:rPr>
              <a:t>further notice.</a:t>
            </a:r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1903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Which compounds in solution are molecular? </a:t>
            </a:r>
          </a:p>
          <a:p>
            <a:pPr>
              <a:buNone/>
            </a:pPr>
            <a:r>
              <a:rPr lang="en" sz="1500" dirty="0">
                <a:solidFill>
                  <a:srgbClr val="C00000"/>
                </a:solidFill>
              </a:rPr>
              <a:t>[+$2 per correct compound / -$2 per incorrect compound]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838200" y="1200151"/>
            <a:ext cx="7391400" cy="3047999"/>
          </a:xfrm>
          <a:prstGeom prst="rect">
            <a:avLst/>
          </a:prstGeom>
          <a:solidFill>
            <a:srgbClr val="6FA8DC"/>
          </a:solidFill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914400" lvl="0" indent="457200" algn="l" rtl="0">
              <a:buNone/>
            </a:pPr>
            <a:r>
              <a:rPr lang="en" dirty="0"/>
              <a:t>
</a:t>
            </a:r>
            <a:r>
              <a:rPr lang="en" dirty="0" smtClean="0"/>
              <a:t>H</a:t>
            </a:r>
            <a:r>
              <a:rPr lang="en" baseline="-25000" dirty="0" smtClean="0"/>
              <a:t>2</a:t>
            </a:r>
            <a:r>
              <a:rPr lang="en" dirty="0" smtClean="0"/>
              <a:t>0</a:t>
            </a:r>
            <a:r>
              <a:rPr lang="en" dirty="0"/>
              <a:t>		KI		</a:t>
            </a:r>
            <a:r>
              <a:rPr lang="en" dirty="0" smtClean="0"/>
              <a:t>CCl</a:t>
            </a:r>
            <a:r>
              <a:rPr lang="en" baseline="-25000" dirty="0" smtClean="0"/>
              <a:t>4</a:t>
            </a:r>
            <a:endParaRPr lang="en" baseline="-25000" dirty="0"/>
          </a:p>
          <a:p>
            <a:endParaRPr dirty="0"/>
          </a:p>
          <a:p>
            <a:pPr marL="1828800" lvl="0" indent="457200" algn="l" rtl="0">
              <a:buNone/>
            </a:pPr>
            <a:r>
              <a:rPr lang="en" dirty="0" smtClean="0"/>
              <a:t>H</a:t>
            </a:r>
            <a:r>
              <a:rPr lang="en" baseline="-25000" dirty="0" smtClean="0"/>
              <a:t>2</a:t>
            </a:r>
            <a:r>
              <a:rPr lang="en" dirty="0" smtClean="0"/>
              <a:t>S</a:t>
            </a:r>
            <a:r>
              <a:rPr lang="en" dirty="0"/>
              <a:t>		CuCl</a:t>
            </a:r>
            <a:r>
              <a:rPr lang="en" baseline="-25000" dirty="0"/>
              <a:t>2</a:t>
            </a:r>
          </a:p>
          <a:p>
            <a:endParaRPr dirty="0"/>
          </a:p>
          <a:p>
            <a:pPr marL="914400" lvl="0" indent="457200" algn="l" rtl="0">
              <a:buNone/>
            </a:pPr>
            <a:r>
              <a:rPr lang="en" dirty="0" smtClean="0"/>
              <a:t>NiBr</a:t>
            </a:r>
            <a:r>
              <a:rPr lang="en" baseline="-25000" dirty="0" smtClean="0"/>
              <a:t>3</a:t>
            </a:r>
            <a:r>
              <a:rPr lang="en" dirty="0"/>
              <a:t>		HF		HBr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1903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C00000"/>
                </a:solidFill>
              </a:rPr>
              <a:t>Which compounds in solution are molecular? </a:t>
            </a:r>
          </a:p>
          <a:p>
            <a:pPr>
              <a:buNone/>
            </a:pPr>
            <a:r>
              <a:rPr lang="en" sz="1500" dirty="0">
                <a:solidFill>
                  <a:srgbClr val="C00000"/>
                </a:solidFill>
              </a:rPr>
              <a:t>[+$2 per correct compound / -$2 per incorrect compound]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62000" y="1200151"/>
            <a:ext cx="7620000" cy="3047999"/>
          </a:xfrm>
          <a:prstGeom prst="rect">
            <a:avLst/>
          </a:prstGeom>
          <a:solidFill>
            <a:srgbClr val="6FA8DC"/>
          </a:solidFill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914400" lvl="0" indent="457200" algn="l" rtl="0">
              <a:buNone/>
            </a:pPr>
            <a:r>
              <a:rPr lang="en" dirty="0" smtClean="0"/>
              <a:t>Answer:</a:t>
            </a:r>
          </a:p>
          <a:p>
            <a:pPr marL="914400" lvl="0" indent="457200" algn="l" rtl="0">
              <a:buNone/>
            </a:pPr>
            <a:r>
              <a:rPr lang="en" dirty="0" smtClean="0">
                <a:solidFill>
                  <a:srgbClr val="FF0000"/>
                </a:solidFill>
              </a:rPr>
              <a:t>H</a:t>
            </a:r>
            <a:r>
              <a:rPr lang="en" baseline="-25000" dirty="0" smtClean="0">
                <a:solidFill>
                  <a:srgbClr val="FF0000"/>
                </a:solidFill>
              </a:rPr>
              <a:t>2</a:t>
            </a:r>
            <a:r>
              <a:rPr lang="en" dirty="0" smtClean="0">
                <a:solidFill>
                  <a:srgbClr val="FF0000"/>
                </a:solidFill>
              </a:rPr>
              <a:t>0</a:t>
            </a:r>
            <a:r>
              <a:rPr lang="en" dirty="0"/>
              <a:t>		KI		</a:t>
            </a:r>
            <a:r>
              <a:rPr lang="en" dirty="0" smtClean="0">
                <a:solidFill>
                  <a:srgbClr val="FF0000"/>
                </a:solidFill>
              </a:rPr>
              <a:t>CCl</a:t>
            </a:r>
            <a:r>
              <a:rPr lang="en" baseline="-25000" dirty="0" smtClean="0">
                <a:solidFill>
                  <a:srgbClr val="FF0000"/>
                </a:solidFill>
              </a:rPr>
              <a:t>4</a:t>
            </a:r>
            <a:endParaRPr lang="en" baseline="-25000" dirty="0">
              <a:solidFill>
                <a:srgbClr val="FF0000"/>
              </a:solidFill>
            </a:endParaRPr>
          </a:p>
          <a:p>
            <a:endParaRPr dirty="0"/>
          </a:p>
          <a:p>
            <a:pPr marL="1828800" lvl="0" indent="457200" algn="l" rtl="0">
              <a:buNone/>
            </a:pPr>
            <a:r>
              <a:rPr lang="en" dirty="0" smtClean="0">
                <a:solidFill>
                  <a:srgbClr val="FF0000"/>
                </a:solidFill>
              </a:rPr>
              <a:t>H</a:t>
            </a:r>
            <a:r>
              <a:rPr lang="en" baseline="-25000" dirty="0" smtClean="0">
                <a:solidFill>
                  <a:srgbClr val="FF0000"/>
                </a:solidFill>
              </a:rPr>
              <a:t>2</a:t>
            </a:r>
            <a:r>
              <a:rPr lang="en" dirty="0" smtClean="0">
                <a:solidFill>
                  <a:srgbClr val="FF0000"/>
                </a:solidFill>
              </a:rPr>
              <a:t>S</a:t>
            </a:r>
            <a:r>
              <a:rPr lang="en" dirty="0"/>
              <a:t>		CuCl</a:t>
            </a:r>
            <a:r>
              <a:rPr lang="en" baseline="-25000" dirty="0"/>
              <a:t>2</a:t>
            </a:r>
          </a:p>
          <a:p>
            <a:endParaRPr dirty="0"/>
          </a:p>
          <a:p>
            <a:pPr marL="914400" lvl="0" indent="457200" algn="l" rtl="0">
              <a:buNone/>
            </a:pPr>
            <a:r>
              <a:rPr lang="en" dirty="0" smtClean="0"/>
              <a:t>NiBr</a:t>
            </a:r>
            <a:r>
              <a:rPr lang="en" baseline="-25000" dirty="0" smtClean="0"/>
              <a:t>3</a:t>
            </a:r>
            <a:r>
              <a:rPr lang="en" dirty="0"/>
              <a:t>		</a:t>
            </a:r>
            <a:r>
              <a:rPr lang="en" dirty="0">
                <a:solidFill>
                  <a:srgbClr val="FF0000"/>
                </a:solidFill>
              </a:rPr>
              <a:t>HF		HBr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1542</Words>
  <Application>Microsoft Office PowerPoint</Application>
  <PresentationFormat>On-screen Show (16:9)</PresentationFormat>
  <Paragraphs>256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Book Antiqua</vt:lpstr>
      <vt:lpstr>Courier New</vt:lpstr>
      <vt:lpstr>Lucida Sans</vt:lpstr>
      <vt:lpstr>Verdana</vt:lpstr>
      <vt:lpstr>Wingdings 2</vt:lpstr>
      <vt:lpstr>Aspect</vt:lpstr>
      <vt:lpstr>Bonding Review Game</vt:lpstr>
      <vt:lpstr>Rules of the Game</vt:lpstr>
      <vt:lpstr>Rules of the Game</vt:lpstr>
      <vt:lpstr>PowerPoint Presentation</vt:lpstr>
      <vt:lpstr>Provide a chemical formula for all the ionic compounds you can make from the ions in solution below. [+$2 per correct compound / -$2 per incorrect compound]</vt:lpstr>
      <vt:lpstr>Provide a chemical formula for all the ionic compounds you can make from the ions in solution below. [+$2 per correct compound / -$2 per incorrect compound]</vt:lpstr>
      <vt:lpstr>PowerPoint Presentation</vt:lpstr>
      <vt:lpstr>Which compounds in solution are molecular?  [+$2 per correct compound / -$2 per incorrect compound]</vt:lpstr>
      <vt:lpstr>Which compounds in solution are molecular?  [+$2 per correct compound / -$2 per incorrect compound]</vt:lpstr>
      <vt:lpstr>Which is a property of most nonmetallic solids? [$3]</vt:lpstr>
      <vt:lpstr>Which is a property of most nonmetallic solids? [$3]</vt:lpstr>
      <vt:lpstr>Which substance can be decomposed by a chemical change? [$2]</vt:lpstr>
      <vt:lpstr>Which substance can be decomposed by a chemical change? [$2]</vt:lpstr>
      <vt:lpstr>What is represented by the dots in a Lewis electron-dot diagram of an atom of an element in Period 2 of the Periodic Table? [$3]</vt:lpstr>
      <vt:lpstr>What is represented by the dots in a Lewis electron-dot diagram of an atom of an element in Period 2 of the Periodic Table? [$3]</vt:lpstr>
      <vt:lpstr>Which type of chemical bond is formed between two atoms of bromine? [$2]</vt:lpstr>
      <vt:lpstr>Which type of chemical bond is formed between two atoms of bromine? [$2]</vt:lpstr>
      <vt:lpstr>What is the chemical name for Cu2O3? [$3]</vt:lpstr>
      <vt:lpstr>What is the chemical name for Cu2O3? [$3]</vt:lpstr>
      <vt:lpstr>Which element has atoms that can form single, double, and triple covalent bonds with other atoms of the same element? [$5]</vt:lpstr>
      <vt:lpstr>Which element has atoms that can form single, double, and triple covalent bonds with other atoms of the same element? [$5]</vt:lpstr>
      <vt:lpstr>Which type of bond is formed when electrons are transferred from one atom to another? [$2]</vt:lpstr>
      <vt:lpstr>Which type of bond is formed when electrons are transferred from one atom to another? [$2]</vt:lpstr>
      <vt:lpstr>What is the chemical name for SiO2? [$3]</vt:lpstr>
      <vt:lpstr>What is the chemical name for SiO2? [$3]</vt:lpstr>
      <vt:lpstr>What is the chemical formula for  dinitrogen monoxide? [$2]</vt:lpstr>
      <vt:lpstr>What is the chemical formula for  dinitrogen monoxide? [$2]</vt:lpstr>
      <vt:lpstr>The bonds in the compound MgSO4 can be described as… [$5] </vt:lpstr>
      <vt:lpstr>The bonds in the compound MgSO4 can be described as… [$5] </vt:lpstr>
      <vt:lpstr>What is the chemical name for MnCl7? [$3]</vt:lpstr>
      <vt:lpstr>What is the chemical name for MnCl7? [$3]</vt:lpstr>
      <vt:lpstr>Which species can conduct an electric current? [$3]</vt:lpstr>
      <vt:lpstr>Which species can conduct an electric current? [$3]</vt:lpstr>
      <vt:lpstr>What is the chemical formula for silver hydroxide? [$2]</vt:lpstr>
      <vt:lpstr>What is the chemical formula for silver hydroxide? [$2]</vt:lpstr>
      <vt:lpstr>Which of the following solids has the highest melting point? [$2]</vt:lpstr>
      <vt:lpstr>Which of the following solids has the highest melting point? [$2]</vt:lpstr>
      <vt:lpstr>PowerPoint Presentation</vt:lpstr>
      <vt:lpstr>Draw a Lewis dot diagram for SiO2 [$5]</vt:lpstr>
      <vt:lpstr>Draw a Lewis dot diagram for SiO2 [$5]</vt:lpstr>
      <vt:lpstr>Draw a Lewis dot diagram for H2O [$3]</vt:lpstr>
      <vt:lpstr>Draw a Lewis dot diagram for H2O [$3]</vt:lpstr>
      <vt:lpstr>Draw a Lewis dot diagram for N2 [$4]</vt:lpstr>
      <vt:lpstr>Draw a Lewis dot diagram for N2 [$4]</vt:lpstr>
      <vt:lpstr>Draw a Lewis dot diagram for lead (II) chloride [$5]</vt:lpstr>
      <vt:lpstr>Draw a Lewis dot diagram for the ionic compound  lead (II) chloride [$5]</vt:lpstr>
      <vt:lpstr>Draw the Lewis dot diagram for the ionic compound manganese (III) oxide [$5]</vt:lpstr>
      <vt:lpstr>Draw the Lewis dot diagram for the ionic compound manganese (III) oxide [$5]</vt:lpstr>
      <vt:lpstr>Draw the Lewis dot diagram for the compound made from the ions Na+ and S2-  [$4]</vt:lpstr>
      <vt:lpstr>Draw the Lewis dot diagram for the compound made from the ions Na+ and S2-  [$4]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Review Game</dc:title>
  <dc:creator>Breanna</dc:creator>
  <cp:lastModifiedBy>Eng, Breanna</cp:lastModifiedBy>
  <cp:revision>6</cp:revision>
  <dcterms:modified xsi:type="dcterms:W3CDTF">2014-12-04T03:07:25Z</dcterms:modified>
</cp:coreProperties>
</file>