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  <p:sldMasterId id="2147483671" r:id="rId2"/>
  </p:sldMasterIdLst>
  <p:notesMasterIdLst>
    <p:notesMasterId r:id="rId3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9" r:id="rId34"/>
    <p:sldId id="287" r:id="rId35"/>
    <p:sldId id="288" r:id="rId36"/>
    <p:sldId id="290" r:id="rId3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102DE6A-C4B6-46BB-A89D-1402478FD712}">
  <a:tblStyle styleId="{8102DE6A-C4B6-46BB-A89D-1402478FD712}" styleName="Table_0"/>
  <a:tblStyle styleId="{8E835AD1-F573-4A6D-9A17-C16640D4BF01}" styleName="Table_1"/>
  <a:tblStyle styleId="{9FAC9754-4638-4CEA-8DA1-EDBF5070E548}" styleName="Table_2"/>
  <a:tblStyle styleId="{B6225F87-2683-4A60-9C4D-6642B7B9F7DD}" styleName="Table_3"/>
  <a:tblStyle styleId="{D678C3A1-4EFA-45F2-9072-5A29178B1FD0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DD4D7D2-7C72-4BAE-BE23-FBB7E29473C6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do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do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 rot="5400000">
            <a:off x="4732349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EC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Monday, January 6, 2014</a:t>
            </a:r>
            <a:br>
              <a:rPr lang="en-US" sz="395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950" b="0" i="0" u="none" strike="noStrike" cap="none" baseline="30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395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/3</a:t>
            </a:r>
            <a:r>
              <a:rPr lang="en-US" sz="3950" b="0" i="0" u="none" strike="noStrike" cap="none" baseline="30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sz="3950" b="0" i="0" u="none" strike="noStrike" cap="none" baseline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period</a:t>
            </a:r>
          </a:p>
        </p:txBody>
      </p:sp>
      <p:sp>
        <p:nvSpPr>
          <p:cNvPr id="156" name="Shape 156"/>
          <p:cNvSpPr/>
          <p:nvPr/>
        </p:nvSpPr>
        <p:spPr>
          <a:xfrm>
            <a:off x="-50" y="1924400"/>
            <a:ext cx="9144000" cy="2376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ctrTitle" idx="2"/>
          </p:nvPr>
        </p:nvSpPr>
        <p:spPr>
          <a:xfrm>
            <a:off x="333600" y="1924400"/>
            <a:ext cx="8476799" cy="2196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Bonding Review: </a:t>
            </a:r>
          </a:p>
          <a:p>
            <a:pPr lvl="0" algn="l" rtl="0">
              <a:buNone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Ionic and Molecular Compounds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2. Which statement describes the composition of potassium chlorate, KClO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(1) The proportion by mass of elements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combined in potassium chlorate is fixed.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The proportion by mass of elements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combined in potassium chlorate varies.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Potassium chlorate is composed of four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elements.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Potassium chlorate is composed of five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elements.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3. Which characteristic is a property of molecular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substances?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good heat conductivity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good electrical conductivity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low melting point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high melting point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3. Which characteristic is a property of molecular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substances?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good heat conductivity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good electrical conductivity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(3) low melting point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high melting point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4. Which compound does not dissolve in water to form an aqueous solution that can conduct an electric current?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NaOH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Ba(OH)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Ca(OH)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CH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OH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4. Which compound does not dissolve in water to form an aqueous solution that can conduct an electric current?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NaOH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Ba(OH)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Ca(OH)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(4) CH</a:t>
            </a:r>
            <a:r>
              <a:rPr lang="en-US" sz="3000" b="1" baseline="-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OH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5. Which compound contains both ionic and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covalent bonds?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ammonia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methane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sodium nitrate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potassium chloride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5. Which compound contains both ionic and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covalent bonds?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ammonia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methane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(3) sodium nitrate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potassium chloride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ctrTitle"/>
          </p:nvPr>
        </p:nvSpPr>
        <p:spPr>
          <a:xfrm>
            <a:off x="685800" y="280550"/>
            <a:ext cx="7772400" cy="772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 sz="3000"/>
              <a:t>Polar molecules have both:</a:t>
            </a:r>
          </a:p>
        </p:txBody>
      </p:sp>
      <p:sp>
        <p:nvSpPr>
          <p:cNvPr id="311" name="Shape 311"/>
          <p:cNvSpPr txBox="1">
            <a:spLocks noGrp="1"/>
          </p:cNvSpPr>
          <p:nvPr>
            <p:ph type="subTitle" idx="1"/>
          </p:nvPr>
        </p:nvSpPr>
        <p:spPr>
          <a:xfrm>
            <a:off x="685800" y="1329500"/>
            <a:ext cx="7856700" cy="3137099"/>
          </a:xfrm>
          <a:prstGeom prst="rect">
            <a:avLst/>
          </a:prstGeom>
          <a:ln w="9525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buNone/>
            </a:pPr>
            <a:r>
              <a:rPr lang="en-US" sz="3600" b="1">
                <a:solidFill>
                  <a:srgbClr val="4A86E8"/>
                </a:solidFill>
              </a:rPr>
              <a:t>1. </a:t>
            </a:r>
            <a:r>
              <a:rPr lang="en-US" sz="3600" b="1" u="sng">
                <a:solidFill>
                  <a:srgbClr val="4A86E8"/>
                </a:solidFill>
              </a:rPr>
              <a:t>_______</a:t>
            </a:r>
            <a:r>
              <a:rPr lang="en-US" sz="3600">
                <a:solidFill>
                  <a:srgbClr val="4A86E8"/>
                </a:solidFill>
              </a:rPr>
              <a:t> bonds</a:t>
            </a:r>
            <a:r>
              <a:rPr lang="en-US" sz="3600" b="1">
                <a:solidFill>
                  <a:srgbClr val="4A86E8"/>
                </a:solidFill>
              </a:rPr>
              <a:t>  (Determined by electronegativity)</a:t>
            </a:r>
          </a:p>
          <a:p>
            <a:endParaRPr/>
          </a:p>
          <a:p>
            <a:pPr lvl="0" algn="l" rtl="0">
              <a:buNone/>
            </a:pPr>
            <a:r>
              <a:rPr lang="en-US" sz="3600" b="1">
                <a:solidFill>
                  <a:srgbClr val="4A86E8"/>
                </a:solidFill>
              </a:rPr>
              <a:t>2. Overall </a:t>
            </a:r>
            <a:r>
              <a:rPr lang="en-US" sz="3600" b="1" u="sng">
                <a:solidFill>
                  <a:srgbClr val="4A86E8"/>
                </a:solidFill>
              </a:rPr>
              <a:t>symmetry/asymmetry</a:t>
            </a:r>
          </a:p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ctrTitle" idx="2"/>
          </p:nvPr>
        </p:nvSpPr>
        <p:spPr>
          <a:xfrm>
            <a:off x="685800" y="5065125"/>
            <a:ext cx="7772400" cy="1146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-US" sz="3000"/>
              <a:t>Polar molecules are </a:t>
            </a:r>
            <a:r>
              <a:rPr lang="en-US" sz="3000" u="sng"/>
              <a:t> ionic/molecular </a:t>
            </a:r>
            <a:r>
              <a:rPr lang="en-US" sz="3000"/>
              <a:t>compounds with </a:t>
            </a:r>
            <a:r>
              <a:rPr lang="en-US" sz="3000" u="sng"/>
              <a:t>                         </a:t>
            </a:r>
            <a:r>
              <a:rPr lang="en-US" sz="3000"/>
              <a:t> bonds between atoms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ctrTitle"/>
          </p:nvPr>
        </p:nvSpPr>
        <p:spPr>
          <a:xfrm>
            <a:off x="685800" y="231425"/>
            <a:ext cx="7772400" cy="1470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 sz="3000" b="1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</a:t>
            </a:r>
            <a:r>
              <a:rPr lang="en-US" sz="30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tendency of an atom to attract a bonding pair of electrons.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363950" y="1674375"/>
            <a:ext cx="6659699" cy="89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>
                <a:solidFill>
                  <a:srgbClr val="FF0000"/>
                </a:solidFill>
              </a:rPr>
              <a:t>Electronegativity values are found in </a:t>
            </a:r>
            <a:r>
              <a:rPr lang="en-US" sz="2400" i="1" u="sng">
                <a:solidFill>
                  <a:srgbClr val="FF0000"/>
                </a:solidFill>
              </a:rPr>
              <a:t>             </a:t>
            </a:r>
            <a:r>
              <a:rPr lang="en-US" sz="2400">
                <a:solidFill>
                  <a:srgbClr val="FF0000"/>
                </a:solidFill>
              </a:rPr>
              <a:t>  of the reference table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5975700" y="2669150"/>
            <a:ext cx="2867399" cy="3820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/>
              <a:t>More protons moving </a:t>
            </a:r>
            <a:r>
              <a:rPr lang="en-US" sz="2400" u="sng"/>
              <a:t>        </a:t>
            </a:r>
            <a:r>
              <a:rPr lang="en-US" sz="2400"/>
              <a:t> to _____= more “pull” on electrons</a:t>
            </a:r>
          </a:p>
          <a:p>
            <a:endParaRPr/>
          </a:p>
          <a:p>
            <a:pPr lvl="0" rtl="0">
              <a:buNone/>
            </a:pPr>
            <a:r>
              <a:rPr lang="en-US" sz="2400"/>
              <a:t>Fewer electron shells </a:t>
            </a:r>
            <a:r>
              <a:rPr lang="en-US" sz="2400" u="sng"/>
              <a:t>_____</a:t>
            </a:r>
            <a:r>
              <a:rPr lang="en-US" sz="2400"/>
              <a:t> to </a:t>
            </a:r>
            <a:r>
              <a:rPr lang="en-US" sz="2400" u="sng"/>
              <a:t>_____</a:t>
            </a:r>
            <a:r>
              <a:rPr lang="en-US" sz="2400"/>
              <a:t>= more “pull” on electrons</a:t>
            </a:r>
          </a:p>
        </p:txBody>
      </p:sp>
      <p:pic>
        <p:nvPicPr>
          <p:cNvPr id="320" name="Shape 32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04800" y="2668400"/>
            <a:ext cx="5547550" cy="36752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76200" y="76200"/>
            <a:ext cx="8948400" cy="765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-US" sz="3000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SUMMARY: Polarity and Bond Type</a:t>
            </a:r>
          </a:p>
          <a:p>
            <a:endParaRPr dirty="0"/>
          </a:p>
          <a:p>
            <a:endParaRPr dirty="0"/>
          </a:p>
        </p:txBody>
      </p:sp>
      <p:pic>
        <p:nvPicPr>
          <p:cNvPr id="326" name="Shape 3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014985" y="5373551"/>
            <a:ext cx="1683231" cy="1179323"/>
          </a:xfrm>
          <a:prstGeom prst="rect">
            <a:avLst/>
          </a:prstGeom>
        </p:spPr>
      </p:pic>
      <p:pic>
        <p:nvPicPr>
          <p:cNvPr id="327" name="Shape 32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380879" y="5373551"/>
            <a:ext cx="1504719" cy="1179323"/>
          </a:xfrm>
          <a:prstGeom prst="rect">
            <a:avLst/>
          </a:prstGeom>
        </p:spPr>
      </p:pic>
      <p:cxnSp>
        <p:nvCxnSpPr>
          <p:cNvPr id="328" name="Shape 328"/>
          <p:cNvCxnSpPr/>
          <p:nvPr/>
        </p:nvCxnSpPr>
        <p:spPr>
          <a:xfrm flipH="1">
            <a:off x="4475702" y="1147475"/>
            <a:ext cx="20099" cy="5405400"/>
          </a:xfrm>
          <a:prstGeom prst="straightConnector1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29" name="Shape 329"/>
          <p:cNvSpPr txBox="1"/>
          <p:nvPr/>
        </p:nvSpPr>
        <p:spPr>
          <a:xfrm>
            <a:off x="111602" y="751150"/>
            <a:ext cx="4160699" cy="338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 b="1" u="sng">
                <a:solidFill>
                  <a:srgbClr val="6AA84F"/>
                </a:solidFill>
              </a:rPr>
              <a:t>Polar Covalent Molecules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6AA84F"/>
                </a:solidFill>
              </a:rPr>
              <a:t>asymmetrical with polar bonds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u="sng">
                <a:solidFill>
                  <a:srgbClr val="6AA84F"/>
                </a:solidFill>
              </a:rPr>
              <a:t>equal/unequal</a:t>
            </a:r>
            <a:r>
              <a:rPr lang="en-US" sz="2400">
                <a:solidFill>
                  <a:srgbClr val="6AA84F"/>
                </a:solidFill>
              </a:rPr>
              <a:t> distribution of electrons and charge 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6AA84F"/>
                </a:solidFill>
              </a:rPr>
              <a:t>dipole = </a:t>
            </a:r>
            <a:r>
              <a:rPr lang="en-US" sz="2400" u="sng">
                <a:solidFill>
                  <a:srgbClr val="6AA84F"/>
                </a:solidFill>
              </a:rPr>
              <a:t>__________________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rgbClr val="6AA84F"/>
                </a:solidFill>
              </a:rPr>
              <a:t>EN difference between </a:t>
            </a:r>
            <a:r>
              <a:rPr lang="en-US" sz="2400" u="sng">
                <a:solidFill>
                  <a:srgbClr val="6AA84F"/>
                </a:solidFill>
              </a:rPr>
              <a:t>___ </a:t>
            </a:r>
            <a:r>
              <a:rPr lang="en-US" sz="2400">
                <a:solidFill>
                  <a:srgbClr val="6AA84F"/>
                </a:solidFill>
              </a:rPr>
              <a:t>and </a:t>
            </a:r>
            <a:r>
              <a:rPr lang="en-US" sz="2400" u="sng">
                <a:solidFill>
                  <a:srgbClr val="6AA84F"/>
                </a:solidFill>
              </a:rPr>
              <a:t>____</a:t>
            </a:r>
          </a:p>
        </p:txBody>
      </p:sp>
      <p:sp>
        <p:nvSpPr>
          <p:cNvPr id="330" name="Shape 330"/>
          <p:cNvSpPr txBox="1"/>
          <p:nvPr/>
        </p:nvSpPr>
        <p:spPr>
          <a:xfrm>
            <a:off x="4983301" y="751150"/>
            <a:ext cx="4160699" cy="201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 sz="2400" b="1" u="sng">
                <a:solidFill>
                  <a:schemeClr val="accent6"/>
                </a:solidFill>
              </a:rPr>
              <a:t>Nonpolar Covalent Molecules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accent6"/>
                </a:solidFill>
              </a:rPr>
              <a:t>symmetrical or nonpolar bonds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u="sng">
                <a:solidFill>
                  <a:schemeClr val="accent6"/>
                </a:solidFill>
              </a:rPr>
              <a:t>equal/unequal</a:t>
            </a:r>
            <a:r>
              <a:rPr lang="en-US" sz="2400">
                <a:solidFill>
                  <a:schemeClr val="accent6"/>
                </a:solidFill>
              </a:rPr>
              <a:t> distribution of electrons and charge</a:t>
            </a:r>
          </a:p>
          <a:p>
            <a:pPr marL="457200" lvl="0" indent="-381000" rtl="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>
                <a:solidFill>
                  <a:schemeClr val="accent6"/>
                </a:solidFill>
              </a:rPr>
              <a:t>EN difference between ___ and </a:t>
            </a:r>
            <a:r>
              <a:rPr lang="en-US" sz="2400" u="sng">
                <a:solidFill>
                  <a:schemeClr val="accent6"/>
                </a:solidFill>
              </a:rPr>
              <a:t>____</a:t>
            </a:r>
          </a:p>
        </p:txBody>
      </p:sp>
      <p:pic>
        <p:nvPicPr>
          <p:cNvPr id="331" name="Shape 331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5652043" y="5857360"/>
            <a:ext cx="2222642" cy="56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287412" y="4140475"/>
            <a:ext cx="3504275" cy="906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5189157" y="5087391"/>
            <a:ext cx="3132080" cy="588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x="5097301" y="4140471"/>
            <a:ext cx="3282950" cy="765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Monday, January 6, </a:t>
            </a:r>
            <a:r>
              <a:rPr lang="en-US" sz="3950" b="0" i="0" u="none" strike="noStrike" cap="none" baseline="0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2014</a:t>
            </a:r>
            <a:br>
              <a:rPr lang="en-US" sz="3950" b="0" i="0" u="none" strike="noStrike" cap="none" baseline="0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0" dirty="0" smtClean="0">
                <a:solidFill>
                  <a:schemeClr val="accent1"/>
                </a:solidFill>
              </a:rPr>
              <a:t>4</a:t>
            </a:r>
            <a:r>
              <a:rPr lang="en-US" sz="3950" baseline="30000" dirty="0" smtClean="0">
                <a:solidFill>
                  <a:schemeClr val="accent1"/>
                </a:solidFill>
              </a:rPr>
              <a:t>th</a:t>
            </a:r>
            <a:r>
              <a:rPr lang="en-US" sz="3950" b="0" i="0" u="none" strike="noStrike" cap="none" baseline="0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950" b="0" i="0" u="none" strike="noStrike" cap="none" baseline="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period</a:t>
            </a:r>
          </a:p>
        </p:txBody>
      </p:sp>
      <p:sp>
        <p:nvSpPr>
          <p:cNvPr id="163" name="Shape 163"/>
          <p:cNvSpPr/>
          <p:nvPr/>
        </p:nvSpPr>
        <p:spPr>
          <a:xfrm>
            <a:off x="-50" y="1924400"/>
            <a:ext cx="9144000" cy="23763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ctrTitle" idx="2"/>
          </p:nvPr>
        </p:nvSpPr>
        <p:spPr>
          <a:xfrm>
            <a:off x="333600" y="1924400"/>
            <a:ext cx="8476799" cy="2196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Bonding Review: </a:t>
            </a:r>
          </a:p>
          <a:p>
            <a:pPr lvl="0" algn="l" rtl="0">
              <a:buNone/>
            </a:pPr>
            <a:r>
              <a:rPr lang="en-US" sz="4000" dirty="0">
                <a:latin typeface="Georgia"/>
                <a:ea typeface="Georgia"/>
                <a:cs typeface="Georgia"/>
                <a:sym typeface="Georgia"/>
              </a:rPr>
              <a:t>Ionic and Molecular Compounds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6. Which element has an atom with the greatest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attraction for electrons in a chemical bond?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As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Bi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N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6. Which element has an atom with the greatest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attraction for electrons in a chemical bond?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As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Bi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(3) N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7. Which formula represents a polar molecule?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Br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CO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CH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NH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(Hint: drawing Lewis dot diagrams will help you answer this question)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7. Which formula represents a polar molecule?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Br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CO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CH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4</a:t>
            </a:r>
          </a:p>
          <a:p>
            <a:endParaRPr/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(4) NH</a:t>
            </a:r>
            <a:r>
              <a:rPr lang="en-US" sz="3000" b="1" baseline="-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pic>
        <p:nvPicPr>
          <p:cNvPr id="355" name="Shape 3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69775" y="976525"/>
            <a:ext cx="2140825" cy="1041483"/>
          </a:xfrm>
          <a:prstGeom prst="rect">
            <a:avLst/>
          </a:prstGeom>
        </p:spPr>
      </p:pic>
      <p:pic>
        <p:nvPicPr>
          <p:cNvPr id="356" name="Shape 35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2541594" y="2515087"/>
            <a:ext cx="2224305" cy="511174"/>
          </a:xfrm>
          <a:prstGeom prst="rect">
            <a:avLst/>
          </a:prstGeom>
        </p:spPr>
      </p:pic>
      <p:pic>
        <p:nvPicPr>
          <p:cNvPr id="357" name="Shape 35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x="2541599" y="3435050"/>
            <a:ext cx="1234400" cy="1200725"/>
          </a:xfrm>
          <a:prstGeom prst="rect">
            <a:avLst/>
          </a:prstGeom>
        </p:spPr>
      </p:pic>
      <p:pic>
        <p:nvPicPr>
          <p:cNvPr id="358" name="Shape 358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x="2433475" y="4758725"/>
            <a:ext cx="1731349" cy="173134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8. Draw a Lewis dot diagram for </a:t>
            </a:r>
          </a:p>
          <a:p>
            <a:pPr>
              <a:buNone/>
            </a:pPr>
            <a:r>
              <a:rPr lang="en-US"/>
              <a:t>tin (IV) oxide 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/>
              <a:t>8. Draw a Lewis dot diagram for </a:t>
            </a:r>
          </a:p>
          <a:p>
            <a:pPr lvl="0" rtl="0">
              <a:buNone/>
            </a:pPr>
            <a:r>
              <a:rPr lang="en-US"/>
              <a:t>tin (IV) oxide 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
</a:t>
            </a:r>
          </a:p>
          <a:p>
            <a:endParaRPr/>
          </a:p>
          <a:p>
            <a:pPr marL="1257300" lvl="0" indent="-139700" rtl="0">
              <a:buNone/>
            </a:pPr>
            <a:r>
              <a:rPr lang="en-US" sz="4800"/>
              <a:t>  	   2 Sn</a:t>
            </a:r>
            <a:r>
              <a:rPr lang="en-US" sz="4800" baseline="30000"/>
              <a:t>+4</a:t>
            </a:r>
            <a:r>
              <a:rPr lang="en-US" sz="4800"/>
              <a:t>  4</a:t>
            </a:r>
          </a:p>
        </p:txBody>
      </p:sp>
      <p:pic>
        <p:nvPicPr>
          <p:cNvPr id="371" name="Shape 37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50875" y="2735050"/>
            <a:ext cx="2231725" cy="192740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152400" y="228600"/>
            <a:ext cx="87908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-US" dirty="0"/>
              <a:t>9. Draw a Lewis dot diagram for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title"/>
          </p:nvPr>
        </p:nvSpPr>
        <p:spPr>
          <a:xfrm>
            <a:off x="228600" y="274650"/>
            <a:ext cx="86384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buNone/>
            </a:pPr>
            <a:r>
              <a:rPr lang="en-US" dirty="0"/>
              <a:t>9. Draw a Lewis dot diagram for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pic>
        <p:nvPicPr>
          <p:cNvPr id="383" name="Shape 3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120000" y="2685712"/>
            <a:ext cx="6903999" cy="14865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title"/>
          </p:nvPr>
        </p:nvSpPr>
        <p:spPr>
          <a:xfrm>
            <a:off x="457200" y="198446"/>
            <a:ext cx="8229600" cy="79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Ionic Bonding: Writing Chemical formulas</a:t>
            </a:r>
          </a:p>
        </p:txBody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457200" y="773125"/>
            <a:ext cx="8229600" cy="63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1800">
                <a:latin typeface="Georgia"/>
                <a:ea typeface="Georgia"/>
                <a:cs typeface="Georgia"/>
                <a:sym typeface="Georgia"/>
              </a:rPr>
              <a:t>Criss Cross Method</a:t>
            </a:r>
            <a:r>
              <a:rPr lang="en-US" sz="1800" b="0">
                <a:latin typeface="Georgia"/>
                <a:ea typeface="Georgia"/>
                <a:cs typeface="Georgia"/>
                <a:sym typeface="Georgia"/>
              </a:rPr>
              <a:t>: ions to chemical formula</a:t>
            </a:r>
          </a:p>
        </p:txBody>
      </p:sp>
      <p:sp>
        <p:nvSpPr>
          <p:cNvPr id="390" name="Shape 390"/>
          <p:cNvSpPr txBox="1">
            <a:spLocks noGrp="1"/>
          </p:cNvSpPr>
          <p:nvPr>
            <p:ph type="body" idx="2"/>
          </p:nvPr>
        </p:nvSpPr>
        <p:spPr>
          <a:xfrm>
            <a:off x="457200" y="1260475"/>
            <a:ext cx="8229600" cy="3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10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1.  Write symbols and charges of ions.</a:t>
            </a: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2.  Crisscross:                                                                                                                               	The 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anion/</a:t>
            </a:r>
            <a:r>
              <a:rPr lang="en-US" sz="1800" u="sng" dirty="0" err="1">
                <a:latin typeface="Georgia"/>
                <a:ea typeface="Georgia"/>
                <a:cs typeface="Georgia"/>
                <a:sym typeface="Georgia"/>
              </a:rPr>
              <a:t>cation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(+) charge becomes the anion subscript</a:t>
            </a:r>
          </a:p>
          <a:p>
            <a:pPr marL="0" lvl="0" indent="45720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The 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anion/</a:t>
            </a:r>
            <a:r>
              <a:rPr lang="en-US" sz="1800" u="sng" dirty="0" err="1">
                <a:latin typeface="Georgia"/>
                <a:ea typeface="Georgia"/>
                <a:cs typeface="Georgia"/>
                <a:sym typeface="Georgia"/>
              </a:rPr>
              <a:t>cation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(-) charge becomes the </a:t>
            </a:r>
            <a:r>
              <a:rPr lang="en-US" sz="1800" dirty="0" err="1">
                <a:latin typeface="Georgia"/>
                <a:ea typeface="Georgia"/>
                <a:cs typeface="Georgia"/>
                <a:sym typeface="Georgia"/>
              </a:rPr>
              <a:t>cation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subscript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3.  Final format for ionic formulas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Do/Don’t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write ionic charges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-reduce ________ to lowest ratio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-do 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NOT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write the subscript “__”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-For polyatomic ions, parenthesis may be needed to separate two different subscripts.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Example: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Mg</a:t>
            </a:r>
            <a:r>
              <a:rPr lang="en-US" baseline="30000" dirty="0">
                <a:latin typeface="Georgia"/>
                <a:ea typeface="Georgia"/>
                <a:cs typeface="Georgia"/>
                <a:sym typeface="Georgia"/>
              </a:rPr>
              <a:t>+4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en-US" baseline="30000" dirty="0" smtClean="0">
                <a:latin typeface="Georgia"/>
                <a:ea typeface="Georgia"/>
                <a:cs typeface="Georgia"/>
                <a:sym typeface="Georgia"/>
              </a:rPr>
              <a:t>-2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  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→	Mg</a:t>
            </a:r>
            <a:r>
              <a:rPr lang="en-US" baseline="-25000" dirty="0"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en-US" baseline="-25000" dirty="0">
                <a:latin typeface="Georgia"/>
                <a:ea typeface="Georgia"/>
                <a:cs typeface="Georgia"/>
                <a:sym typeface="Georgia"/>
              </a:rPr>
              <a:t>4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	  </a:t>
            </a: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	  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→	MgO</a:t>
            </a:r>
            <a:r>
              <a:rPr lang="en-US" baseline="-25000" dirty="0">
                <a:latin typeface="Georgia"/>
                <a:ea typeface="Georgia"/>
                <a:cs typeface="Georgia"/>
                <a:sym typeface="Georgia"/>
              </a:rPr>
              <a:t>2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ions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			</a:t>
            </a:r>
            <a:r>
              <a:rPr lang="en-US" sz="1400" dirty="0" err="1" smtClean="0">
                <a:latin typeface="Georgia"/>
                <a:ea typeface="Georgia"/>
                <a:cs typeface="Georgia"/>
                <a:sym typeface="Georgia"/>
              </a:rPr>
              <a:t>criss</a:t>
            </a: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crossed	</a:t>
            </a: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	reduced 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form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457200" y="30147"/>
            <a:ext cx="8229600" cy="79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Ionic Bonding: Writing Chemical formulas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457325" y="757226"/>
            <a:ext cx="8229600" cy="63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Reverse </a:t>
            </a:r>
            <a:r>
              <a:rPr lang="en-US" sz="1800" dirty="0" err="1">
                <a:latin typeface="Georgia"/>
                <a:ea typeface="Georgia"/>
                <a:cs typeface="Georgia"/>
                <a:sym typeface="Georgia"/>
              </a:rPr>
              <a:t>Criss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Cross</a:t>
            </a:r>
            <a:r>
              <a:rPr lang="en-US" sz="1800" b="0" dirty="0">
                <a:latin typeface="Georgia"/>
                <a:ea typeface="Georgia"/>
                <a:cs typeface="Georgia"/>
                <a:sym typeface="Georgia"/>
              </a:rPr>
              <a:t>: chemical formula to ions</a:t>
            </a:r>
          </a:p>
        </p:txBody>
      </p:sp>
      <p:sp>
        <p:nvSpPr>
          <p:cNvPr id="397" name="Shape 397"/>
          <p:cNvSpPr txBox="1">
            <a:spLocks noGrp="1"/>
          </p:cNvSpPr>
          <p:nvPr>
            <p:ph type="body" idx="2"/>
          </p:nvPr>
        </p:nvSpPr>
        <p:spPr>
          <a:xfrm>
            <a:off x="228600" y="1431901"/>
            <a:ext cx="8915400" cy="496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1. Reverse </a:t>
            </a:r>
            <a:r>
              <a:rPr lang="en-US" sz="1800" dirty="0" err="1">
                <a:latin typeface="Georgia"/>
                <a:ea typeface="Georgia"/>
                <a:cs typeface="Georgia"/>
                <a:sym typeface="Georgia"/>
              </a:rPr>
              <a:t>criss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cross the chemical formula’s subscripts to determine each elements charge.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2. Break up the formula into its ions. Be sure to write in the charges used.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	+ for the 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metal/nonmetal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(1st element)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	- for the </a:t>
            </a:r>
            <a:r>
              <a:rPr lang="en-US" sz="1800" u="sng" dirty="0">
                <a:latin typeface="Georgia"/>
                <a:ea typeface="Georgia"/>
                <a:cs typeface="Georgia"/>
                <a:sym typeface="Georgia"/>
              </a:rPr>
              <a:t>metal/nonmetal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(2nd element)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3. Double check these charges with the periodic table because the charges from reverse </a:t>
            </a:r>
            <a:r>
              <a:rPr lang="en-US" sz="1800" dirty="0" err="1">
                <a:latin typeface="Georgia"/>
                <a:ea typeface="Georgia"/>
                <a:cs typeface="Georgia"/>
                <a:sym typeface="Georgia"/>
              </a:rPr>
              <a:t>criss</a:t>
            </a: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 crossing may not exist for those elements due to the chemical formulas being __________.</a:t>
            </a:r>
          </a:p>
          <a:p>
            <a:endParaRPr dirty="0"/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Georgia"/>
                <a:ea typeface="Georgia"/>
                <a:cs typeface="Georgia"/>
                <a:sym typeface="Georgia"/>
              </a:rPr>
              <a:t>Example: </a:t>
            </a:r>
            <a:endParaRPr lang="en-US" sz="1800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Georgia"/>
                <a:ea typeface="Georgia"/>
                <a:cs typeface="Georgia"/>
                <a:sym typeface="Georgia"/>
              </a:rPr>
              <a:t>FeP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	→	</a:t>
            </a: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Fe</a:t>
            </a:r>
            <a:r>
              <a:rPr lang="en-US" baseline="30000" dirty="0" smtClean="0">
                <a:latin typeface="Georgia"/>
                <a:ea typeface="Georgia"/>
                <a:cs typeface="Georgia"/>
                <a:sym typeface="Georgia"/>
              </a:rPr>
              <a:t>+1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, P</a:t>
            </a:r>
            <a:r>
              <a:rPr lang="en-US" baseline="30000" dirty="0">
                <a:latin typeface="Georgia"/>
                <a:ea typeface="Georgia"/>
                <a:cs typeface="Georgia"/>
                <a:sym typeface="Georgia"/>
              </a:rPr>
              <a:t>-1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 ?	</a:t>
            </a: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→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	    Fe</a:t>
            </a:r>
            <a:r>
              <a:rPr lang="en-US" baseline="30000" dirty="0">
                <a:latin typeface="Georgia"/>
                <a:ea typeface="Georgia"/>
                <a:cs typeface="Georgia"/>
                <a:sym typeface="Georgia"/>
              </a:rPr>
              <a:t>+3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, P</a:t>
            </a:r>
            <a:r>
              <a:rPr lang="en-US" baseline="30000" dirty="0">
                <a:latin typeface="Georgia"/>
                <a:ea typeface="Georgia"/>
                <a:cs typeface="Georgia"/>
                <a:sym typeface="Georgia"/>
              </a:rPr>
              <a:t>-3</a:t>
            </a:r>
            <a:r>
              <a:rPr lang="en-US" dirty="0">
                <a:latin typeface="Georgia"/>
                <a:ea typeface="Georgia"/>
                <a:cs typeface="Georgia"/>
                <a:sym typeface="Georgia"/>
              </a:rPr>
              <a:t>	</a:t>
            </a:r>
            <a:endParaRPr lang="en-US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chemical 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formula	</a:t>
            </a: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reverse </a:t>
            </a:r>
            <a:r>
              <a:rPr lang="en-US" sz="1400" dirty="0" err="1">
                <a:latin typeface="Georgia"/>
                <a:ea typeface="Georgia"/>
                <a:cs typeface="Georgia"/>
                <a:sym typeface="Georgia"/>
              </a:rPr>
              <a:t>criss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400" dirty="0" smtClean="0">
                <a:latin typeface="Georgia"/>
                <a:ea typeface="Georgia"/>
                <a:cs typeface="Georgia"/>
                <a:sym typeface="Georgia"/>
              </a:rPr>
              <a:t>crossed		       checked </a:t>
            </a:r>
            <a:r>
              <a:rPr lang="en-US" sz="1400" dirty="0">
                <a:latin typeface="Georgia"/>
                <a:ea typeface="Georgia"/>
                <a:cs typeface="Georgia"/>
                <a:sym typeface="Georgia"/>
              </a:rPr>
              <a:t>periodic table for accurate charges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Shape 169"/>
          <p:cNvGraphicFramePr/>
          <p:nvPr/>
        </p:nvGraphicFramePr>
        <p:xfrm>
          <a:off x="138100" y="453175"/>
          <a:ext cx="8867775" cy="5947625"/>
        </p:xfrm>
        <a:graphic>
          <a:graphicData uri="http://schemas.openxmlformats.org/drawingml/2006/table">
            <a:tbl>
              <a:tblPr>
                <a:noFill/>
                <a:tableStyleId>{8102DE6A-C4B6-46BB-A89D-1402478FD712}</a:tableStyleId>
              </a:tblPr>
              <a:tblGrid>
                <a:gridCol w="4460700"/>
                <a:gridCol w="4407075"/>
              </a:tblGrid>
              <a:tr h="127461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Ionic compounds</a:t>
                      </a:r>
                    </a:p>
                  </a:txBody>
                  <a:tcPr marL="68575" marR="68575" marT="91425" marB="91425"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Molecular compounds (covalent bonds)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01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>
                          <a:solidFill>
                            <a:srgbClr val="FF0000"/>
                          </a:solidFill>
                        </a:rPr>
                        <a:t>Stronger/Weaker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 attraction between </a:t>
                      </a:r>
                      <a:r>
                        <a:rPr lang="en-US" sz="2400" b="1" u="sng">
                          <a:solidFill>
                            <a:srgbClr val="FF0000"/>
                          </a:solidFill>
                        </a:rPr>
                        <a:t>ions/atoms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 to form ionic compounds</a:t>
                      </a:r>
                    </a:p>
                    <a:p>
                      <a:endParaRPr/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-US" sz="2400" b="1"/>
                        <a:t>
 </a:t>
                      </a:r>
                    </a:p>
                  </a:txBody>
                  <a:tcPr marL="68575" marR="68575" marT="91425" marB="9142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 dirty="0">
                          <a:solidFill>
                            <a:srgbClr val="1155CC"/>
                          </a:solidFill>
                        </a:rPr>
                        <a:t>Stronger/Weaker</a:t>
                      </a: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 attraction between </a:t>
                      </a:r>
                      <a:r>
                        <a:rPr lang="en-US" sz="2400" b="1" u="sng" dirty="0">
                          <a:solidFill>
                            <a:srgbClr val="1155CC"/>
                          </a:solidFill>
                        </a:rPr>
                        <a:t>ions/atoms</a:t>
                      </a: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 to form molecular compounds</a:t>
                      </a:r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pPr lvl="0" rtl="0">
                        <a:buNone/>
                      </a:pPr>
                      <a:r>
                        <a:rPr lang="en-US" sz="2400" b="1" dirty="0"/>
                        <a:t> 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0" name="Shape 170"/>
          <p:cNvSpPr/>
          <p:nvPr/>
        </p:nvSpPr>
        <p:spPr>
          <a:xfrm>
            <a:off x="1323475" y="4617125"/>
            <a:ext cx="947400" cy="947400"/>
          </a:xfrm>
          <a:prstGeom prst="ellipse">
            <a:avLst/>
          </a:prstGeom>
          <a:solidFill>
            <a:srgbClr val="B4A7D6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-US" sz="1800"/>
              <a:t>M</a:t>
            </a:r>
          </a:p>
        </p:txBody>
      </p:sp>
      <p:sp>
        <p:nvSpPr>
          <p:cNvPr id="171" name="Shape 171"/>
          <p:cNvSpPr/>
          <p:nvPr/>
        </p:nvSpPr>
        <p:spPr>
          <a:xfrm>
            <a:off x="2294425" y="4617125"/>
            <a:ext cx="947400" cy="947400"/>
          </a:xfrm>
          <a:prstGeom prst="ellipse">
            <a:avLst/>
          </a:prstGeom>
          <a:solidFill>
            <a:srgbClr val="FFE599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-US"/>
              <a:t>NM</a:t>
            </a:r>
          </a:p>
        </p:txBody>
      </p:sp>
      <p:sp>
        <p:nvSpPr>
          <p:cNvPr id="172" name="Shape 172"/>
          <p:cNvSpPr/>
          <p:nvPr/>
        </p:nvSpPr>
        <p:spPr>
          <a:xfrm>
            <a:off x="1452325" y="5504975"/>
            <a:ext cx="842099" cy="6008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3" name="Shape 173"/>
          <p:cNvSpPr/>
          <p:nvPr/>
        </p:nvSpPr>
        <p:spPr>
          <a:xfrm rot="10800000">
            <a:off x="2270875" y="5504825"/>
            <a:ext cx="842099" cy="60119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5851425" y="4617125"/>
            <a:ext cx="947400" cy="947400"/>
          </a:xfrm>
          <a:prstGeom prst="ellipse">
            <a:avLst/>
          </a:prstGeom>
          <a:solidFill>
            <a:srgbClr val="FFE599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-US"/>
              <a:t>NM</a:t>
            </a:r>
          </a:p>
        </p:txBody>
      </p:sp>
      <p:sp>
        <p:nvSpPr>
          <p:cNvPr id="175" name="Shape 175"/>
          <p:cNvSpPr/>
          <p:nvPr/>
        </p:nvSpPr>
        <p:spPr>
          <a:xfrm>
            <a:off x="6798825" y="4617125"/>
            <a:ext cx="947400" cy="947400"/>
          </a:xfrm>
          <a:prstGeom prst="ellipse">
            <a:avLst/>
          </a:prstGeom>
          <a:solidFill>
            <a:srgbClr val="F9CB9C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-US"/>
              <a:t>NM</a:t>
            </a:r>
          </a:p>
        </p:txBody>
      </p:sp>
      <p:sp>
        <p:nvSpPr>
          <p:cNvPr id="176" name="Shape 176"/>
          <p:cNvSpPr/>
          <p:nvPr/>
        </p:nvSpPr>
        <p:spPr>
          <a:xfrm>
            <a:off x="6181125" y="5617475"/>
            <a:ext cx="541500" cy="37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7" name="Shape 177"/>
          <p:cNvSpPr/>
          <p:nvPr/>
        </p:nvSpPr>
        <p:spPr>
          <a:xfrm rot="10800000">
            <a:off x="6875024" y="5617474"/>
            <a:ext cx="541500" cy="37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/>
        </p:nvSpPr>
        <p:spPr>
          <a:xfrm>
            <a:off x="152400" y="814200"/>
            <a:ext cx="8763000" cy="520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US" sz="22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Rules for Naming </a:t>
            </a:r>
            <a:r>
              <a:rPr lang="en-US" sz="2200" b="1" dirty="0">
                <a:latin typeface="Georgia"/>
                <a:ea typeface="Georgia"/>
                <a:cs typeface="Georgia"/>
                <a:sym typeface="Georgia"/>
              </a:rPr>
              <a:t>Ionic </a:t>
            </a:r>
            <a:r>
              <a:rPr lang="en-US" sz="22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Compounds</a:t>
            </a:r>
          </a:p>
          <a:p>
            <a:pPr marL="457200" lvl="0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Metals keep their name.</a:t>
            </a:r>
          </a:p>
          <a:p>
            <a:pPr marL="457200" lvl="0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When the metals have more than one _________ number (charge in the right hand corner of the periodic table), you must make note of this in the name using a ______  _______ (I, II, III, ___, ___, ___, etc).</a:t>
            </a:r>
          </a:p>
          <a:p>
            <a:pPr marL="1828800" lvl="3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Example: Mn</a:t>
            </a:r>
            <a:r>
              <a:rPr lang="en-US" sz="2200" baseline="30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+2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--&gt; </a:t>
            </a:r>
            <a:r>
              <a:rPr lang="en-US" sz="2200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Mn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(II)</a:t>
            </a:r>
          </a:p>
          <a:p>
            <a:pPr marL="2743200" lvl="0" indent="457200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US" sz="2200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Mn</a:t>
            </a:r>
            <a:r>
              <a:rPr lang="en-US" sz="2200" baseline="30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+__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--&gt; </a:t>
            </a:r>
            <a:r>
              <a:rPr lang="en-US" sz="2200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Mn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(IV)</a:t>
            </a:r>
          </a:p>
          <a:p>
            <a:pPr marL="457200" lvl="0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Non-metals keep the first syllable and change the ending to –____.</a:t>
            </a:r>
          </a:p>
          <a:p>
            <a:pPr marL="1828800" lvl="3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●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Example: _______ --&gt; Ox</a:t>
            </a:r>
            <a:r>
              <a:rPr lang="en-US" sz="2200" u="sng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ide</a:t>
            </a:r>
          </a:p>
          <a:p>
            <a:pPr marL="457200" lvl="0" indent="-37465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Polyatomic ions can be found in Table __ and always keep their names. PAI’s with </a:t>
            </a:r>
            <a:r>
              <a:rPr lang="en-US" sz="2200" u="sng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positive/negative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charges act as the metal and PAI’s with </a:t>
            </a:r>
            <a:r>
              <a:rPr lang="en-US" sz="2200" u="sng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positive/negative</a:t>
            </a:r>
            <a:r>
              <a:rPr lang="en-U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charges act as the nonmetal.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Shape 407"/>
          <p:cNvGraphicFramePr/>
          <p:nvPr/>
        </p:nvGraphicFramePr>
        <p:xfrm>
          <a:off x="341100" y="840950"/>
          <a:ext cx="8541475" cy="5864650"/>
        </p:xfrm>
        <a:graphic>
          <a:graphicData uri="http://schemas.openxmlformats.org/drawingml/2006/table">
            <a:tbl>
              <a:tblPr>
                <a:noFill/>
                <a:tableStyleId>{D678C3A1-4EFA-45F2-9072-5A29178B1FD0}</a:tableStyleId>
              </a:tblPr>
              <a:tblGrid>
                <a:gridCol w="533500"/>
                <a:gridCol w="2669325"/>
                <a:gridCol w="2669325"/>
                <a:gridCol w="2669325"/>
              </a:tblGrid>
              <a:tr h="6034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#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IONS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FORMULA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NAME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10.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Barium Iodide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11.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Mn</a:t>
                      </a:r>
                      <a:r>
                        <a:rPr lang="en-US" sz="2000" baseline="-25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</a:t>
                      </a: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O</a:t>
                      </a:r>
                      <a:r>
                        <a:rPr lang="en-US" sz="2000" baseline="-25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12.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Cobalt (III) phosphide 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13.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NH</a:t>
                      </a:r>
                      <a:r>
                        <a:rPr lang="en-US" sz="2000" baseline="-25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</a:t>
                      </a:r>
                      <a:r>
                        <a:rPr lang="en-US" sz="2000" baseline="30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+</a:t>
                      </a: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, S</a:t>
                      </a:r>
                      <a:r>
                        <a:rPr lang="en-US" sz="2000" baseline="30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408" name="Shape 408"/>
          <p:cNvSpPr txBox="1"/>
          <p:nvPr/>
        </p:nvSpPr>
        <p:spPr>
          <a:xfrm>
            <a:off x="956600" y="250175"/>
            <a:ext cx="7239000" cy="5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Naming Ionic Compounds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Shape 407"/>
          <p:cNvGraphicFramePr/>
          <p:nvPr/>
        </p:nvGraphicFramePr>
        <p:xfrm>
          <a:off x="341100" y="840950"/>
          <a:ext cx="8541475" cy="5864650"/>
        </p:xfrm>
        <a:graphic>
          <a:graphicData uri="http://schemas.openxmlformats.org/drawingml/2006/table">
            <a:tbl>
              <a:tblPr>
                <a:noFill/>
                <a:tableStyleId>{D678C3A1-4EFA-45F2-9072-5A29178B1FD0}</a:tableStyleId>
              </a:tblPr>
              <a:tblGrid>
                <a:gridCol w="533500"/>
                <a:gridCol w="2669325"/>
                <a:gridCol w="2669325"/>
                <a:gridCol w="2669325"/>
              </a:tblGrid>
              <a:tr h="6034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#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IONS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FORMULA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NAME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10.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Ba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+2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,</a:t>
                      </a:r>
                      <a:r>
                        <a:rPr lang="en-US" sz="2000" b="1" baseline="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 I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-</a:t>
                      </a:r>
                      <a:endParaRPr sz="2000" b="1" baseline="30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BaI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2</a:t>
                      </a:r>
                      <a:endParaRPr sz="2000" b="1" baseline="-25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Barium Iodide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11.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Mn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+7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,</a:t>
                      </a:r>
                      <a:r>
                        <a:rPr lang="en-US" sz="2000" b="1" baseline="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 O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-2</a:t>
                      </a:r>
                      <a:endParaRPr sz="2000" b="1" baseline="30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Mn</a:t>
                      </a:r>
                      <a:r>
                        <a:rPr lang="en-US" sz="2000" baseline="-25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2</a:t>
                      </a: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O</a:t>
                      </a:r>
                      <a:r>
                        <a:rPr lang="en-US" sz="2000" baseline="-25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Manganese (VII)</a:t>
                      </a:r>
                      <a:r>
                        <a:rPr lang="en-US" sz="2000" b="1" baseline="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 Oxide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12.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Co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+3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, P</a:t>
                      </a:r>
                      <a:r>
                        <a:rPr lang="en-US" sz="2000" b="1" baseline="30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-3</a:t>
                      </a:r>
                      <a:endParaRPr sz="2000" b="1" baseline="30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CoP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Cobalt (III) </a:t>
                      </a:r>
                      <a:r>
                        <a:rPr lang="en-US" sz="2000" dirty="0" err="1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phosphide</a:t>
                      </a: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</a:p>
                  </a:txBody>
                  <a:tcPr marL="91425" marR="91425" marT="91425" marB="91425" anchor="ctr"/>
                </a:tc>
              </a:tr>
              <a:tr h="13153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13.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NH</a:t>
                      </a:r>
                      <a:r>
                        <a:rPr lang="en-US" sz="2000" baseline="-25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4</a:t>
                      </a:r>
                      <a:r>
                        <a:rPr lang="en-US" sz="2000" baseline="30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+</a:t>
                      </a:r>
                      <a:r>
                        <a:rPr lang="en-US" sz="2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, S</a:t>
                      </a:r>
                      <a:r>
                        <a:rPr lang="en-US" sz="2000" baseline="30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-2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(NH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4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)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S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Ammonium sulfide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408" name="Shape 408"/>
          <p:cNvSpPr txBox="1"/>
          <p:nvPr/>
        </p:nvSpPr>
        <p:spPr>
          <a:xfrm>
            <a:off x="956600" y="250175"/>
            <a:ext cx="7239000" cy="5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Naming Ionic Compounds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/>
          <p:nvPr/>
        </p:nvSpPr>
        <p:spPr>
          <a:xfrm>
            <a:off x="395700" y="794700"/>
            <a:ext cx="8352599" cy="5205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1000"/>
              </a:spcBef>
              <a:buNone/>
            </a:pPr>
            <a:r>
              <a:rPr lang="en-US" sz="2400" b="1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Rules for Naming Molecular Compounds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Name the elements in the order they are listed in the chemical formula.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For how many atoms that each molecule has, add the prefix of that element. (example: </a:t>
            </a:r>
            <a:r>
              <a:rPr lang="en-US" sz="2400" u="sng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=1,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=2,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=3,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=4,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=5,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=6,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=7,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=8,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=9,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_____</a:t>
            </a:r>
            <a:r>
              <a:rPr lang="en-US" sz="24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=10)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First nonmetal with only one atom </a:t>
            </a:r>
            <a:r>
              <a:rPr lang="en-US" sz="2400" i="1">
                <a:latin typeface="Georgia"/>
                <a:ea typeface="Georgia"/>
                <a:cs typeface="Georgia"/>
                <a:sym typeface="Georgia"/>
              </a:rPr>
              <a:t>does not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have “_____-” in name.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 u="sng">
                <a:latin typeface="Georgia"/>
                <a:ea typeface="Georgia"/>
                <a:cs typeface="Georgia"/>
                <a:sym typeface="Georgia"/>
              </a:rPr>
              <a:t>First/Second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 nonmetal keeps its name and needs prefix if it has more than one atom.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Second nonmetal </a:t>
            </a:r>
            <a:r>
              <a:rPr lang="en-US" sz="2400" u="sng">
                <a:latin typeface="Georgia"/>
                <a:ea typeface="Georgia"/>
                <a:cs typeface="Georgia"/>
                <a:sym typeface="Georgia"/>
              </a:rPr>
              <a:t>always/sometimes/never 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has a prefix.</a:t>
            </a:r>
          </a:p>
          <a:p>
            <a:pPr marL="457200" lvl="0" indent="-38100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Georgia"/>
              <a:buChar char="★"/>
            </a:pP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Second nonmetal ends in –____.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" name="Shape 418"/>
          <p:cNvGraphicFramePr/>
          <p:nvPr/>
        </p:nvGraphicFramePr>
        <p:xfrm>
          <a:off x="212950" y="819200"/>
          <a:ext cx="8638800" cy="5847400"/>
        </p:xfrm>
        <a:graphic>
          <a:graphicData uri="http://schemas.openxmlformats.org/drawingml/2006/table">
            <a:tbl>
              <a:tblPr>
                <a:noFill/>
                <a:tableStyleId>{9DD4D7D2-7C72-4BAE-BE23-FBB7E29473C6}</a:tableStyleId>
              </a:tblPr>
              <a:tblGrid>
                <a:gridCol w="507900"/>
                <a:gridCol w="2631800"/>
                <a:gridCol w="2749550"/>
                <a:gridCol w="2749550"/>
              </a:tblGrid>
              <a:tr h="6104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#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FORMULA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NAME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POLAR OR NONPOLAR MOLECULE?</a:t>
                      </a:r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14. 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dinitrogen tetrahydride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15. 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CBr</a:t>
                      </a:r>
                      <a:r>
                        <a:rPr lang="en-US" sz="2000" baseline="-25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16.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sulfur hexachloride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17.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SiO</a:t>
                      </a:r>
                      <a:r>
                        <a:rPr lang="en-US" sz="2000" baseline="-25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419" name="Shape 419"/>
          <p:cNvSpPr txBox="1"/>
          <p:nvPr/>
        </p:nvSpPr>
        <p:spPr>
          <a:xfrm>
            <a:off x="956600" y="250175"/>
            <a:ext cx="7239000" cy="5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Naming Molecular Compounds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" name="Shape 418"/>
          <p:cNvGraphicFramePr/>
          <p:nvPr/>
        </p:nvGraphicFramePr>
        <p:xfrm>
          <a:off x="212950" y="819200"/>
          <a:ext cx="8638800" cy="5847400"/>
        </p:xfrm>
        <a:graphic>
          <a:graphicData uri="http://schemas.openxmlformats.org/drawingml/2006/table">
            <a:tbl>
              <a:tblPr>
                <a:noFill/>
                <a:tableStyleId>{9DD4D7D2-7C72-4BAE-BE23-FBB7E29473C6}</a:tableStyleId>
              </a:tblPr>
              <a:tblGrid>
                <a:gridCol w="507900"/>
                <a:gridCol w="2631800"/>
                <a:gridCol w="2749550"/>
                <a:gridCol w="2749550"/>
              </a:tblGrid>
              <a:tr h="61040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dirty="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#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FORMULA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CHEMICAL NAME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POLAR OR NONPOLAR MOLECULE?</a:t>
                      </a:r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14. 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N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H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4</a:t>
                      </a:r>
                      <a:endParaRPr sz="2000" b="1" baseline="-25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 dirty="0" err="1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dinitrogen</a:t>
                      </a: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 </a:t>
                      </a:r>
                      <a:r>
                        <a:rPr lang="en-US" sz="2000" dirty="0" err="1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tetrahydride</a:t>
                      </a:r>
                      <a:endParaRPr lang="en-US" sz="2000" dirty="0">
                        <a:latin typeface="Georgia" pitchFamily="18" charset="0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polar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15. 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CBr</a:t>
                      </a:r>
                      <a:r>
                        <a:rPr lang="en-US" sz="2000" baseline="-25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carbon </a:t>
                      </a:r>
                      <a:r>
                        <a:rPr lang="en-US" sz="2000" b="1" dirty="0" err="1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tetrabromide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nonpolar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16.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SCl</a:t>
                      </a:r>
                      <a:r>
                        <a:rPr lang="en-US" sz="2000" b="1" baseline="-2500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6</a:t>
                      </a:r>
                      <a:endParaRPr sz="2000" b="1" baseline="-25000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 dirty="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sulfur </a:t>
                      </a:r>
                      <a:r>
                        <a:rPr lang="en-US" sz="2000" dirty="0" err="1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hexachloride</a:t>
                      </a:r>
                      <a:endParaRPr lang="en-US" sz="2000" dirty="0">
                        <a:latin typeface="Georgia" pitchFamily="18" charset="0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nonpolar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  <a:tr h="1309250">
                <a:tc>
                  <a:txBody>
                    <a:bodyPr/>
                    <a:lstStyle/>
                    <a:p>
                      <a:pPr algn="ctr" rtl="0">
                        <a:buNone/>
                      </a:pPr>
                      <a:r>
                        <a:rPr lang="en-US" sz="20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17.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-US" sz="2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SiO</a:t>
                      </a:r>
                      <a:r>
                        <a:rPr lang="en-US" sz="2000" baseline="-25000">
                          <a:latin typeface="Georgia" pitchFamily="18" charset="0"/>
                          <a:ea typeface="Georgia"/>
                          <a:cs typeface="Georgia"/>
                          <a:sym typeface="Georgia"/>
                        </a:rPr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silicon</a:t>
                      </a:r>
                      <a:r>
                        <a:rPr lang="en-US" sz="2000" b="1" baseline="0" dirty="0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 dioxide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92D050"/>
                          </a:solidFill>
                          <a:latin typeface="Georgia" pitchFamily="18" charset="0"/>
                        </a:rPr>
                        <a:t>nonpolar</a:t>
                      </a:r>
                      <a:endParaRPr sz="2000" b="1" dirty="0">
                        <a:solidFill>
                          <a:srgbClr val="92D050"/>
                        </a:solidFill>
                        <a:latin typeface="Georgia" pitchFamily="18" charset="0"/>
                      </a:endParaRP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  <p:sp>
        <p:nvSpPr>
          <p:cNvPr id="419" name="Shape 419"/>
          <p:cNvSpPr txBox="1"/>
          <p:nvPr/>
        </p:nvSpPr>
        <p:spPr>
          <a:xfrm>
            <a:off x="956600" y="250175"/>
            <a:ext cx="7239000" cy="55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-US" sz="2400" b="1">
                <a:latin typeface="Georgia"/>
                <a:ea typeface="Georgia"/>
                <a:cs typeface="Georgia"/>
                <a:sym typeface="Georgia"/>
              </a:rPr>
              <a:t>Naming Molecular Compounds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2" name="Shape 182"/>
          <p:cNvGraphicFramePr/>
          <p:nvPr/>
        </p:nvGraphicFramePr>
        <p:xfrm>
          <a:off x="152400" y="190635"/>
          <a:ext cx="8867775" cy="6514965"/>
        </p:xfrm>
        <a:graphic>
          <a:graphicData uri="http://schemas.openxmlformats.org/drawingml/2006/table">
            <a:tbl>
              <a:tblPr>
                <a:noFill/>
                <a:tableStyleId>{8E835AD1-F573-4A6D-9A17-C16640D4BF01}</a:tableStyleId>
              </a:tblPr>
              <a:tblGrid>
                <a:gridCol w="4460700"/>
                <a:gridCol w="4407075"/>
              </a:tblGrid>
              <a:tr h="9988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Ionic compounds</a:t>
                      </a:r>
                    </a:p>
                  </a:txBody>
                  <a:tcPr marL="68575" marR="68575" marT="91425" marB="91425"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Molecular compounds (_________ bonds)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2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>
                          <a:solidFill>
                            <a:srgbClr val="FF0000"/>
                          </a:solidFill>
                        </a:rPr>
                        <a:t>Separate molecules/Formula units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 (such as NaCl) all bond </a:t>
                      </a:r>
                      <a:r>
                        <a:rPr lang="en-US" sz="2400" b="1" u="sng">
                          <a:solidFill>
                            <a:srgbClr val="FF0000"/>
                          </a:solidFill>
                        </a:rPr>
                        <a:t>together/separately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marL="68575" marR="68575" marT="91425" marB="91425"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>
                          <a:solidFill>
                            <a:srgbClr val="1155CC"/>
                          </a:solidFill>
                        </a:rPr>
                        <a:t>Separate molecules/Formula units</a:t>
                      </a: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 are formed with </a:t>
                      </a:r>
                      <a:r>
                        <a:rPr lang="en-US" sz="2400" b="1" u="sng">
                          <a:solidFill>
                            <a:srgbClr val="1155CC"/>
                          </a:solidFill>
                        </a:rPr>
                        <a:t>ionic/covalent</a:t>
                      </a: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 bonds holding them together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702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/>
                        <a:t>
 </a:t>
                      </a:r>
                    </a:p>
                  </a:txBody>
                  <a:tcPr marL="68575" marR="68575" marT="91425" marB="9142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/>
                        <a:t> 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183" name="Shape 183"/>
          <p:cNvGrpSpPr/>
          <p:nvPr/>
        </p:nvGrpSpPr>
        <p:grpSpPr>
          <a:xfrm>
            <a:off x="270700" y="2955300"/>
            <a:ext cx="1918350" cy="947400"/>
            <a:chOff x="1323475" y="4617125"/>
            <a:chExt cx="1918350" cy="947400"/>
          </a:xfrm>
        </p:grpSpPr>
        <p:sp>
          <p:nvSpPr>
            <p:cNvPr id="184" name="Shape 184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186" name="Shape 186"/>
          <p:cNvGrpSpPr/>
          <p:nvPr/>
        </p:nvGrpSpPr>
        <p:grpSpPr>
          <a:xfrm>
            <a:off x="6678575" y="2955300"/>
            <a:ext cx="1894800" cy="947400"/>
            <a:chOff x="5851425" y="4617125"/>
            <a:chExt cx="1894800" cy="947400"/>
          </a:xfrm>
        </p:grpSpPr>
        <p:sp>
          <p:nvSpPr>
            <p:cNvPr id="187" name="Shape 187"/>
            <p:cNvSpPr/>
            <p:nvPr/>
          </p:nvSpPr>
          <p:spPr>
            <a:xfrm>
              <a:off x="5851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  <p:sp>
          <p:nvSpPr>
            <p:cNvPr id="188" name="Shape 188"/>
            <p:cNvSpPr/>
            <p:nvPr/>
          </p:nvSpPr>
          <p:spPr>
            <a:xfrm>
              <a:off x="6798825" y="4617125"/>
              <a:ext cx="947400" cy="947400"/>
            </a:xfrm>
            <a:prstGeom prst="ellipse">
              <a:avLst/>
            </a:prstGeom>
            <a:solidFill>
              <a:srgbClr val="F9CB9C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189" name="Shape 189"/>
          <p:cNvGrpSpPr/>
          <p:nvPr/>
        </p:nvGrpSpPr>
        <p:grpSpPr>
          <a:xfrm>
            <a:off x="2189050" y="2955300"/>
            <a:ext cx="1918350" cy="947400"/>
            <a:chOff x="1323475" y="4617125"/>
            <a:chExt cx="1918350" cy="947400"/>
          </a:xfrm>
        </p:grpSpPr>
        <p:sp>
          <p:nvSpPr>
            <p:cNvPr id="190" name="Shape 190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192" name="Shape 192"/>
          <p:cNvGrpSpPr/>
          <p:nvPr/>
        </p:nvGrpSpPr>
        <p:grpSpPr>
          <a:xfrm>
            <a:off x="2189050" y="3902687"/>
            <a:ext cx="1918350" cy="947400"/>
            <a:chOff x="1323475" y="4617125"/>
            <a:chExt cx="1918350" cy="947400"/>
          </a:xfrm>
        </p:grpSpPr>
        <p:sp>
          <p:nvSpPr>
            <p:cNvPr id="193" name="Shape 193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195" name="Shape 195"/>
          <p:cNvGrpSpPr/>
          <p:nvPr/>
        </p:nvGrpSpPr>
        <p:grpSpPr>
          <a:xfrm>
            <a:off x="2189050" y="4850100"/>
            <a:ext cx="1918350" cy="947400"/>
            <a:chOff x="1323475" y="4617125"/>
            <a:chExt cx="1918350" cy="947400"/>
          </a:xfrm>
        </p:grpSpPr>
        <p:sp>
          <p:nvSpPr>
            <p:cNvPr id="196" name="Shape 196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198" name="Shape 198"/>
          <p:cNvGrpSpPr/>
          <p:nvPr/>
        </p:nvGrpSpPr>
        <p:grpSpPr>
          <a:xfrm>
            <a:off x="270700" y="4850100"/>
            <a:ext cx="1918350" cy="947400"/>
            <a:chOff x="1323475" y="4617125"/>
            <a:chExt cx="1918350" cy="947400"/>
          </a:xfrm>
        </p:grpSpPr>
        <p:sp>
          <p:nvSpPr>
            <p:cNvPr id="199" name="Shape 199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201" name="Shape 201"/>
          <p:cNvGrpSpPr/>
          <p:nvPr/>
        </p:nvGrpSpPr>
        <p:grpSpPr>
          <a:xfrm>
            <a:off x="270700" y="3902700"/>
            <a:ext cx="1918350" cy="947400"/>
            <a:chOff x="1323475" y="4617125"/>
            <a:chExt cx="1918350" cy="947400"/>
          </a:xfrm>
        </p:grpSpPr>
        <p:sp>
          <p:nvSpPr>
            <p:cNvPr id="202" name="Shape 202"/>
            <p:cNvSpPr/>
            <p:nvPr/>
          </p:nvSpPr>
          <p:spPr>
            <a:xfrm>
              <a:off x="1323475" y="4617125"/>
              <a:ext cx="947400" cy="947400"/>
            </a:xfrm>
            <a:prstGeom prst="ellipse">
              <a:avLst/>
            </a:prstGeom>
            <a:solidFill>
              <a:srgbClr val="B4A7D6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 sz="1800"/>
                <a:t>M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2294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204" name="Shape 204"/>
          <p:cNvGrpSpPr/>
          <p:nvPr/>
        </p:nvGrpSpPr>
        <p:grpSpPr>
          <a:xfrm rot="-1103814">
            <a:off x="6887394" y="4850101"/>
            <a:ext cx="1894813" cy="947406"/>
            <a:chOff x="5851425" y="4617125"/>
            <a:chExt cx="1894800" cy="947400"/>
          </a:xfrm>
        </p:grpSpPr>
        <p:sp>
          <p:nvSpPr>
            <p:cNvPr id="205" name="Shape 205"/>
            <p:cNvSpPr/>
            <p:nvPr/>
          </p:nvSpPr>
          <p:spPr>
            <a:xfrm>
              <a:off x="5851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6798825" y="4617125"/>
              <a:ext cx="947400" cy="947400"/>
            </a:xfrm>
            <a:prstGeom prst="ellipse">
              <a:avLst/>
            </a:prstGeom>
            <a:solidFill>
              <a:srgbClr val="F9CB9C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207" name="Shape 207"/>
          <p:cNvGrpSpPr/>
          <p:nvPr/>
        </p:nvGrpSpPr>
        <p:grpSpPr>
          <a:xfrm>
            <a:off x="4992600" y="5671800"/>
            <a:ext cx="1894800" cy="947400"/>
            <a:chOff x="5851425" y="4617125"/>
            <a:chExt cx="1894800" cy="947400"/>
          </a:xfrm>
        </p:grpSpPr>
        <p:sp>
          <p:nvSpPr>
            <p:cNvPr id="208" name="Shape 208"/>
            <p:cNvSpPr/>
            <p:nvPr/>
          </p:nvSpPr>
          <p:spPr>
            <a:xfrm>
              <a:off x="5851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6798825" y="4617125"/>
              <a:ext cx="947400" cy="947400"/>
            </a:xfrm>
            <a:prstGeom prst="ellipse">
              <a:avLst/>
            </a:prstGeom>
            <a:solidFill>
              <a:srgbClr val="F9CB9C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  <p:grpSp>
        <p:nvGrpSpPr>
          <p:cNvPr id="210" name="Shape 210"/>
          <p:cNvGrpSpPr/>
          <p:nvPr/>
        </p:nvGrpSpPr>
        <p:grpSpPr>
          <a:xfrm rot="8052111">
            <a:off x="4939851" y="3938354"/>
            <a:ext cx="1894831" cy="947415"/>
            <a:chOff x="5851425" y="4617125"/>
            <a:chExt cx="1894800" cy="947400"/>
          </a:xfrm>
        </p:grpSpPr>
        <p:sp>
          <p:nvSpPr>
            <p:cNvPr id="211" name="Shape 211"/>
            <p:cNvSpPr/>
            <p:nvPr/>
          </p:nvSpPr>
          <p:spPr>
            <a:xfrm>
              <a:off x="5851425" y="4617125"/>
              <a:ext cx="947400" cy="947400"/>
            </a:xfrm>
            <a:prstGeom prst="ellipse">
              <a:avLst/>
            </a:prstGeom>
            <a:solidFill>
              <a:srgbClr val="FFE599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6798825" y="4617125"/>
              <a:ext cx="947400" cy="947400"/>
            </a:xfrm>
            <a:prstGeom prst="ellipse">
              <a:avLst/>
            </a:prstGeom>
            <a:solidFill>
              <a:srgbClr val="F9CB9C"/>
            </a:solidFill>
            <a:ln w="19050" cap="flat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buNone/>
              </a:pPr>
              <a:r>
                <a:rPr lang="en-US"/>
                <a:t>NM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Shape 217"/>
          <p:cNvGraphicFramePr/>
          <p:nvPr/>
        </p:nvGraphicFramePr>
        <p:xfrm>
          <a:off x="138100" y="152400"/>
          <a:ext cx="8867775" cy="6585860"/>
        </p:xfrm>
        <a:graphic>
          <a:graphicData uri="http://schemas.openxmlformats.org/drawingml/2006/table">
            <a:tbl>
              <a:tblPr>
                <a:noFill/>
                <a:tableStyleId>{9FAC9754-4638-4CEA-8DA1-EDBF5070E548}</a:tableStyleId>
              </a:tblPr>
              <a:tblGrid>
                <a:gridCol w="4460700"/>
                <a:gridCol w="4407075"/>
              </a:tblGrid>
              <a:tr h="9988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Ionic compounds</a:t>
                      </a:r>
                    </a:p>
                  </a:txBody>
                  <a:tcPr marL="68575" marR="68575" marT="91425" marB="91425"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Molecular compounds (__________ bonds)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6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>
                          <a:solidFill>
                            <a:srgbClr val="FF0000"/>
                          </a:solidFill>
                        </a:rPr>
                        <a:t>Lower/Higher</a:t>
                      </a:r>
                      <a:r>
                        <a:rPr lang="en-US"/>
                        <a:t> 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melting and boiling points</a:t>
                      </a:r>
                    </a:p>
                  </a:txBody>
                  <a:tcPr marL="68575" marR="68575" marT="91425" marB="9142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u="sng">
                          <a:solidFill>
                            <a:srgbClr val="1155CC"/>
                          </a:solidFill>
                        </a:rPr>
                        <a:t>Lower/Higher</a:t>
                      </a: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 melting and boiling points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457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
 </a:t>
                      </a:r>
                    </a:p>
                    <a:p>
                      <a:endParaRPr dirty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pPr lvl="0" rtl="0">
                        <a:buNone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Requires </a:t>
                      </a:r>
                      <a:r>
                        <a:rPr lang="en-US" sz="2400" u="sng" dirty="0">
                          <a:solidFill>
                            <a:srgbClr val="FF0000"/>
                          </a:solidFill>
                        </a:rPr>
                        <a:t>less/more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energy (</a:t>
                      </a:r>
                      <a:r>
                        <a:rPr lang="en-US" sz="2400" u="sng" dirty="0">
                          <a:solidFill>
                            <a:srgbClr val="FF0000"/>
                          </a:solidFill>
                        </a:rPr>
                        <a:t>higher/lower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temp) to melt or boil</a:t>
                      </a:r>
                    </a:p>
                  </a:txBody>
                  <a:tcPr marL="68575" marR="68575" marT="91425" marB="9142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 </a:t>
                      </a:r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dirty="0"/>
                    </a:p>
                    <a:p>
                      <a:pPr lvl="0" rtl="0">
                        <a:buNone/>
                      </a:pPr>
                      <a:r>
                        <a:rPr lang="en-US" sz="2400" dirty="0">
                          <a:solidFill>
                            <a:srgbClr val="1155CC"/>
                          </a:solidFill>
                        </a:rPr>
                        <a:t>Requires </a:t>
                      </a:r>
                      <a:r>
                        <a:rPr lang="en-US" sz="2400" u="sng" dirty="0">
                          <a:solidFill>
                            <a:srgbClr val="1155CC"/>
                          </a:solidFill>
                        </a:rPr>
                        <a:t>less/more</a:t>
                      </a:r>
                      <a:r>
                        <a:rPr lang="en-US" sz="2400" dirty="0">
                          <a:solidFill>
                            <a:srgbClr val="1155CC"/>
                          </a:solidFill>
                        </a:rPr>
                        <a:t> energy (</a:t>
                      </a:r>
                      <a:r>
                        <a:rPr lang="en-US" sz="2400" u="sng" dirty="0">
                          <a:solidFill>
                            <a:srgbClr val="1155CC"/>
                          </a:solidFill>
                        </a:rPr>
                        <a:t>higher/lower</a:t>
                      </a:r>
                      <a:r>
                        <a:rPr lang="en-US" sz="2400" dirty="0">
                          <a:solidFill>
                            <a:srgbClr val="1155CC"/>
                          </a:solidFill>
                        </a:rPr>
                        <a:t> temp) to melt or boil</a:t>
                      </a:r>
                    </a:p>
                  </a:txBody>
                  <a:tcPr marL="68575" marR="68575" marT="91425" marB="9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218" name="Shape 218"/>
          <p:cNvGrpSpPr/>
          <p:nvPr/>
        </p:nvGrpSpPr>
        <p:grpSpPr>
          <a:xfrm>
            <a:off x="1130394" y="3708938"/>
            <a:ext cx="2283603" cy="1691677"/>
            <a:chOff x="270700" y="2955300"/>
            <a:chExt cx="3836700" cy="2842200"/>
          </a:xfrm>
        </p:grpSpPr>
        <p:grpSp>
          <p:nvGrpSpPr>
            <p:cNvPr id="219" name="Shape 219"/>
            <p:cNvGrpSpPr/>
            <p:nvPr/>
          </p:nvGrpSpPr>
          <p:grpSpPr>
            <a:xfrm>
              <a:off x="270700" y="2955300"/>
              <a:ext cx="1918350" cy="947400"/>
              <a:chOff x="1323475" y="4617125"/>
              <a:chExt cx="1918350" cy="947400"/>
            </a:xfrm>
          </p:grpSpPr>
          <p:sp>
            <p:nvSpPr>
              <p:cNvPr id="220" name="Shape 220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22" name="Shape 222"/>
            <p:cNvGrpSpPr/>
            <p:nvPr/>
          </p:nvGrpSpPr>
          <p:grpSpPr>
            <a:xfrm>
              <a:off x="2189050" y="2955300"/>
              <a:ext cx="1918350" cy="947400"/>
              <a:chOff x="1323475" y="4617125"/>
              <a:chExt cx="1918350" cy="947400"/>
            </a:xfrm>
          </p:grpSpPr>
          <p:sp>
            <p:nvSpPr>
              <p:cNvPr id="223" name="Shape 223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24" name="Shape 224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25" name="Shape 225"/>
            <p:cNvGrpSpPr/>
            <p:nvPr/>
          </p:nvGrpSpPr>
          <p:grpSpPr>
            <a:xfrm>
              <a:off x="2189050" y="3902687"/>
              <a:ext cx="1918350" cy="947400"/>
              <a:chOff x="1323475" y="4617125"/>
              <a:chExt cx="1918350" cy="947400"/>
            </a:xfrm>
          </p:grpSpPr>
          <p:sp>
            <p:nvSpPr>
              <p:cNvPr id="226" name="Shape 226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2189050" y="4850100"/>
              <a:ext cx="1918350" cy="947400"/>
              <a:chOff x="1323475" y="4617125"/>
              <a:chExt cx="1918350" cy="947400"/>
            </a:xfrm>
          </p:grpSpPr>
          <p:sp>
            <p:nvSpPr>
              <p:cNvPr id="229" name="Shape 229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30" name="Shape 230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31" name="Shape 231"/>
            <p:cNvGrpSpPr/>
            <p:nvPr/>
          </p:nvGrpSpPr>
          <p:grpSpPr>
            <a:xfrm>
              <a:off x="270700" y="4850100"/>
              <a:ext cx="1918350" cy="947400"/>
              <a:chOff x="1323475" y="4617125"/>
              <a:chExt cx="1918350" cy="947400"/>
            </a:xfrm>
          </p:grpSpPr>
          <p:sp>
            <p:nvSpPr>
              <p:cNvPr id="232" name="Shape 232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270700" y="3902700"/>
              <a:ext cx="1918350" cy="947400"/>
              <a:chOff x="1323475" y="4617125"/>
              <a:chExt cx="1918350" cy="947400"/>
            </a:xfrm>
          </p:grpSpPr>
          <p:sp>
            <p:nvSpPr>
              <p:cNvPr id="235" name="Shape 235"/>
              <p:cNvSpPr/>
              <p:nvPr/>
            </p:nvSpPr>
            <p:spPr>
              <a:xfrm>
                <a:off x="1323475" y="4617125"/>
                <a:ext cx="947400" cy="947400"/>
              </a:xfrm>
              <a:prstGeom prst="ellipse">
                <a:avLst/>
              </a:prstGeom>
              <a:solidFill>
                <a:srgbClr val="B4A7D6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 sz="1800"/>
                  <a:t>M</a:t>
                </a:r>
              </a:p>
            </p:txBody>
          </p:sp>
          <p:sp>
            <p:nvSpPr>
              <p:cNvPr id="236" name="Shape 236"/>
              <p:cNvSpPr/>
              <p:nvPr/>
            </p:nvSpPr>
            <p:spPr>
              <a:xfrm>
                <a:off x="2294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</p:grpSp>
      <p:grpSp>
        <p:nvGrpSpPr>
          <p:cNvPr id="237" name="Shape 237"/>
          <p:cNvGrpSpPr/>
          <p:nvPr/>
        </p:nvGrpSpPr>
        <p:grpSpPr>
          <a:xfrm>
            <a:off x="5565210" y="3570998"/>
            <a:ext cx="2464271" cy="1823057"/>
            <a:chOff x="4571352" y="3178942"/>
            <a:chExt cx="4311935" cy="3189951"/>
          </a:xfrm>
        </p:grpSpPr>
        <p:grpSp>
          <p:nvGrpSpPr>
            <p:cNvPr id="238" name="Shape 238"/>
            <p:cNvGrpSpPr/>
            <p:nvPr/>
          </p:nvGrpSpPr>
          <p:grpSpPr>
            <a:xfrm>
              <a:off x="6786274" y="3291607"/>
              <a:ext cx="1894800" cy="947400"/>
              <a:chOff x="5959124" y="4953432"/>
              <a:chExt cx="1894800" cy="947400"/>
            </a:xfrm>
          </p:grpSpPr>
          <p:sp>
            <p:nvSpPr>
              <p:cNvPr id="239" name="Shape 239"/>
              <p:cNvSpPr/>
              <p:nvPr/>
            </p:nvSpPr>
            <p:spPr>
              <a:xfrm>
                <a:off x="5959124" y="4953432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6906524" y="4953432"/>
                <a:ext cx="947400" cy="947400"/>
              </a:xfrm>
              <a:prstGeom prst="ellipse">
                <a:avLst/>
              </a:prstGeom>
              <a:solidFill>
                <a:srgbClr val="F9CB9C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41" name="Shape 241"/>
            <p:cNvGrpSpPr/>
            <p:nvPr/>
          </p:nvGrpSpPr>
          <p:grpSpPr>
            <a:xfrm rot="-1103814">
              <a:off x="6887394" y="4850101"/>
              <a:ext cx="1894813" cy="947406"/>
              <a:chOff x="5851425" y="4617125"/>
              <a:chExt cx="1894800" cy="947400"/>
            </a:xfrm>
          </p:grpSpPr>
          <p:sp>
            <p:nvSpPr>
              <p:cNvPr id="242" name="Shape 242"/>
              <p:cNvSpPr/>
              <p:nvPr/>
            </p:nvSpPr>
            <p:spPr>
              <a:xfrm>
                <a:off x="5851425" y="4617125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6798825" y="4617125"/>
                <a:ext cx="947400" cy="947400"/>
              </a:xfrm>
              <a:prstGeom prst="ellipse">
                <a:avLst/>
              </a:prstGeom>
              <a:solidFill>
                <a:srgbClr val="F9CB9C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44" name="Shape 244"/>
            <p:cNvGrpSpPr/>
            <p:nvPr/>
          </p:nvGrpSpPr>
          <p:grpSpPr>
            <a:xfrm>
              <a:off x="4891506" y="5421493"/>
              <a:ext cx="1894800" cy="947400"/>
              <a:chOff x="5750331" y="4366818"/>
              <a:chExt cx="1894800" cy="947400"/>
            </a:xfrm>
          </p:grpSpPr>
          <p:sp>
            <p:nvSpPr>
              <p:cNvPr id="245" name="Shape 245"/>
              <p:cNvSpPr/>
              <p:nvPr/>
            </p:nvSpPr>
            <p:spPr>
              <a:xfrm>
                <a:off x="5750331" y="4366818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6697731" y="4366818"/>
                <a:ext cx="947400" cy="947400"/>
              </a:xfrm>
              <a:prstGeom prst="ellipse">
                <a:avLst/>
              </a:prstGeom>
              <a:solidFill>
                <a:srgbClr val="F9CB9C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  <p:grpSp>
          <p:nvGrpSpPr>
            <p:cNvPr id="247" name="Shape 247"/>
            <p:cNvGrpSpPr/>
            <p:nvPr/>
          </p:nvGrpSpPr>
          <p:grpSpPr>
            <a:xfrm rot="8052111">
              <a:off x="4624059" y="3714688"/>
              <a:ext cx="1894831" cy="947415"/>
              <a:chOff x="5911246" y="4999442"/>
              <a:chExt cx="1894800" cy="947400"/>
            </a:xfrm>
          </p:grpSpPr>
          <p:sp>
            <p:nvSpPr>
              <p:cNvPr id="248" name="Shape 248"/>
              <p:cNvSpPr/>
              <p:nvPr/>
            </p:nvSpPr>
            <p:spPr>
              <a:xfrm>
                <a:off x="5911246" y="4999442"/>
                <a:ext cx="947400" cy="947400"/>
              </a:xfrm>
              <a:prstGeom prst="ellipse">
                <a:avLst/>
              </a:prstGeom>
              <a:solidFill>
                <a:srgbClr val="FFE599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  <p:sp>
            <p:nvSpPr>
              <p:cNvPr id="249" name="Shape 249"/>
              <p:cNvSpPr/>
              <p:nvPr/>
            </p:nvSpPr>
            <p:spPr>
              <a:xfrm>
                <a:off x="6858646" y="4999442"/>
                <a:ext cx="947400" cy="947400"/>
              </a:xfrm>
              <a:prstGeom prst="ellipse">
                <a:avLst/>
              </a:prstGeom>
              <a:solidFill>
                <a:srgbClr val="F9CB9C"/>
              </a:solidFill>
              <a:ln w="19050" cap="flat">
                <a:solidFill>
                  <a:srgbClr val="1F497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buNone/>
                </a:pPr>
                <a:r>
                  <a:rPr lang="en-US"/>
                  <a:t>NM</a:t>
                </a:r>
              </a:p>
            </p:txBody>
          </p:sp>
        </p:grpSp>
      </p:grpSp>
      <p:sp>
        <p:nvSpPr>
          <p:cNvPr id="250" name="Shape 250"/>
          <p:cNvSpPr/>
          <p:nvPr/>
        </p:nvSpPr>
        <p:spPr>
          <a:xfrm>
            <a:off x="368400" y="2316075"/>
            <a:ext cx="8407200" cy="1203300"/>
          </a:xfrm>
          <a:prstGeom prst="roundRect">
            <a:avLst>
              <a:gd name="adj" fmla="val 16667"/>
            </a:avLst>
          </a:prstGeom>
          <a:solidFill>
            <a:srgbClr val="38761D"/>
          </a:solidFill>
          <a:ln w="19050" cap="flat">
            <a:solidFill>
              <a:srgbClr val="1F497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-US" sz="2400">
                <a:solidFill>
                  <a:srgbClr val="FFFFFF"/>
                </a:solidFill>
              </a:rPr>
              <a:t>_______→ liquid → _______</a:t>
            </a:r>
          </a:p>
          <a:p>
            <a:endParaRPr/>
          </a:p>
          <a:p>
            <a:pPr lvl="0" algn="ctr" rtl="0">
              <a:buNone/>
            </a:pPr>
            <a:r>
              <a:rPr lang="en-US" sz="2400">
                <a:solidFill>
                  <a:srgbClr val="FFFFFF"/>
                </a:solidFill>
              </a:rPr>
              <a:t>increasing movement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5" name="Shape 255"/>
          <p:cNvGraphicFramePr/>
          <p:nvPr/>
        </p:nvGraphicFramePr>
        <p:xfrm>
          <a:off x="138100" y="228600"/>
          <a:ext cx="8867775" cy="6258295"/>
        </p:xfrm>
        <a:graphic>
          <a:graphicData uri="http://schemas.openxmlformats.org/drawingml/2006/table">
            <a:tbl>
              <a:tblPr>
                <a:noFill/>
                <a:tableStyleId>{B6225F87-2683-4A60-9C4D-6642B7B9F7DD}</a:tableStyleId>
              </a:tblPr>
              <a:tblGrid>
                <a:gridCol w="4460700"/>
                <a:gridCol w="4407075"/>
              </a:tblGrid>
              <a:tr h="8618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Ionic compounds</a:t>
                      </a:r>
                    </a:p>
                  </a:txBody>
                  <a:tcPr marL="68575" marR="68575" marT="91425" marB="91425"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1155CC"/>
                          </a:solidFill>
                        </a:rPr>
                        <a:t>Molecular compounds (_________ bonds)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39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Ionic compounds conduct __________ when dissolved in water or molten</a:t>
                      </a:r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-US" sz="2400">
                          <a:solidFill>
                            <a:srgbClr val="FF0000"/>
                          </a:solidFill>
                        </a:rPr>
                        <a:t>because _____ (charged particles) are free to move </a:t>
                      </a:r>
                    </a:p>
                    <a:p>
                      <a:endParaRPr/>
                    </a:p>
                    <a:p>
                      <a:endParaRPr/>
                    </a:p>
                    <a:p>
                      <a:pPr lvl="0" rtl="0">
                        <a:buNone/>
                      </a:pPr>
                      <a:r>
                        <a:rPr lang="en-US" sz="2400" b="1"/>
                        <a:t>
 </a:t>
                      </a:r>
                    </a:p>
                  </a:txBody>
                  <a:tcPr marL="68575" marR="68575" marT="91425" marB="9142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Do not conduct __________ as solids, dissolved particles, or in molten state</a:t>
                      </a:r>
                    </a:p>
                    <a:p>
                      <a:endParaRPr dirty="0"/>
                    </a:p>
                    <a:p>
                      <a:pPr lvl="0" rtl="0">
                        <a:buNone/>
                      </a:pPr>
                      <a:r>
                        <a:rPr lang="en-US" sz="2400" dirty="0">
                          <a:solidFill>
                            <a:srgbClr val="1155CC"/>
                          </a:solidFill>
                        </a:rPr>
                        <a:t>(no ions to move)</a:t>
                      </a:r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endParaRPr dirty="0"/>
                    </a:p>
                    <a:p>
                      <a:pPr lvl="0" rtl="0">
                        <a:buNone/>
                      </a:pPr>
                      <a:r>
                        <a:rPr lang="en-US" sz="2400" b="1" dirty="0">
                          <a:solidFill>
                            <a:srgbClr val="1155CC"/>
                          </a:solidFill>
                        </a:rPr>
                        <a:t>Molecular solids are </a:t>
                      </a:r>
                      <a:r>
                        <a:rPr lang="en-US" sz="2400" b="1" u="sng" dirty="0">
                          <a:solidFill>
                            <a:srgbClr val="1155CC"/>
                          </a:solidFill>
                        </a:rPr>
                        <a:t>hard/soft.</a:t>
                      </a:r>
                    </a:p>
                    <a:p>
                      <a:pPr lvl="0" rtl="0">
                        <a:buNone/>
                      </a:pPr>
                      <a:r>
                        <a:rPr lang="en-US" sz="2400" b="1" dirty="0"/>
                        <a:t> </a:t>
                      </a:r>
                    </a:p>
                  </a:txBody>
                  <a:tcPr marL="68575" marR="68575" marT="91425" marB="9142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1. As a bond between a hydrogen atom and a sulfur atom is formed, electrons are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shared to form an ionic bond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shared to form a covalent bond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transferred to form an ionic bond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transferred to form a covalent bond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1. As a bond between a hydrogen atom and a sulfur atom is formed, electrons are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shared to form an ionic bond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 b="1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(2) shared to form a covalent bond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transferred to form an ionic bond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transferred to form a covalent bond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345900"/>
            <a:ext cx="8229600" cy="578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2. Which statement describes the composition of potassium chlorate, KClO</a:t>
            </a:r>
            <a:r>
              <a:rPr lang="en-US" sz="3000" baseline="-2500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000"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endParaRPr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(1) The proportion by mass of elements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combined in potassium chlorate is fixed.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(2) The proportion by mass of elements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combined in potassium chlorate varies.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(3) Potassium chlorate is composed of four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elements.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(4) Potassium chlorate is composed of five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>
                <a:latin typeface="Arial"/>
                <a:ea typeface="Arial"/>
                <a:cs typeface="Arial"/>
                <a:sym typeface="Arial"/>
              </a:rPr>
              <a:t>elements.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1398</Words>
  <Application>Microsoft Office PowerPoint</Application>
  <PresentationFormat>On-screen Show (4:3)</PresentationFormat>
  <Paragraphs>347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Office Theme</vt:lpstr>
      <vt:lpstr>Monday, January 6, 2014 2nd/3rd period</vt:lpstr>
      <vt:lpstr>Monday, January 6, 2014 4th period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Polar molecules have both:</vt:lpstr>
      <vt:lpstr>                                   : tendency of an atom to attract a bonding pair of electrons.</vt:lpstr>
      <vt:lpstr>Slide 19</vt:lpstr>
      <vt:lpstr>Slide 20</vt:lpstr>
      <vt:lpstr>Slide 21</vt:lpstr>
      <vt:lpstr>Slide 22</vt:lpstr>
      <vt:lpstr>Slide 23</vt:lpstr>
      <vt:lpstr>8. Draw a Lewis dot diagram for  tin (IV) oxide </vt:lpstr>
      <vt:lpstr>8. Draw a Lewis dot diagram for  tin (IV) oxide </vt:lpstr>
      <vt:lpstr>9. Draw a Lewis dot diagram for C2H2 </vt:lpstr>
      <vt:lpstr>9. Draw a Lewis dot diagram for C2H2 </vt:lpstr>
      <vt:lpstr>Ionic Bonding: Writing Chemical formulas</vt:lpstr>
      <vt:lpstr>Ionic Bonding: Writing Chemical formulas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6, 2014 2nd/3rd period</dc:title>
  <dc:creator>Breanna</dc:creator>
  <cp:lastModifiedBy>Breanna</cp:lastModifiedBy>
  <cp:revision>4</cp:revision>
  <dcterms:modified xsi:type="dcterms:W3CDTF">2014-01-03T07:42:12Z</dcterms:modified>
</cp:coreProperties>
</file>