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4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0ADDC-637E-4863-AAC0-ADAEC61B061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8F28-5654-477E-BB18-6CCD5C7B7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0ADDC-637E-4863-AAC0-ADAEC61B061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8F28-5654-477E-BB18-6CCD5C7B7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211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0ADDC-637E-4863-AAC0-ADAEC61B061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8F28-5654-477E-BB18-6CCD5C7B7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11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0ADDC-637E-4863-AAC0-ADAEC61B061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8F28-5654-477E-BB18-6CCD5C7B7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886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0ADDC-637E-4863-AAC0-ADAEC61B061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8F28-5654-477E-BB18-6CCD5C7B7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335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0ADDC-637E-4863-AAC0-ADAEC61B061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8F28-5654-477E-BB18-6CCD5C7B7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209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0ADDC-637E-4863-AAC0-ADAEC61B061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8F28-5654-477E-BB18-6CCD5C7B7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80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0ADDC-637E-4863-AAC0-ADAEC61B061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8F28-5654-477E-BB18-6CCD5C7B7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014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0ADDC-637E-4863-AAC0-ADAEC61B061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8F28-5654-477E-BB18-6CCD5C7B7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06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0ADDC-637E-4863-AAC0-ADAEC61B061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8F28-5654-477E-BB18-6CCD5C7B7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061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0ADDC-637E-4863-AAC0-ADAEC61B061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8F28-5654-477E-BB18-6CCD5C7B7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52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0ADDC-637E-4863-AAC0-ADAEC61B061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88F28-5654-477E-BB18-6CCD5C7B7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507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B. Definitions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Empirical Formula </a:t>
            </a:r>
            <a:r>
              <a:rPr lang="en-US" dirty="0" smtClean="0"/>
              <a:t>= </a:t>
            </a:r>
            <a:r>
              <a:rPr lang="en-US" dirty="0" smtClean="0">
                <a:effectLst/>
              </a:rPr>
              <a:t>a formula giving the </a:t>
            </a:r>
            <a:r>
              <a:rPr lang="en-US" dirty="0" smtClean="0"/>
              <a:t>ratios (proportions) </a:t>
            </a:r>
            <a:r>
              <a:rPr lang="en-US" dirty="0" smtClean="0">
                <a:effectLst/>
              </a:rPr>
              <a:t>of the elements present in a compound but not the actual numbers or arrangement of atoms… aka the reduced/simplest form</a:t>
            </a:r>
          </a:p>
          <a:p>
            <a:endParaRPr lang="en-US" dirty="0"/>
          </a:p>
          <a:p>
            <a:pPr lvl="1"/>
            <a:r>
              <a:rPr lang="en-US" dirty="0" smtClean="0"/>
              <a:t>Examples:</a:t>
            </a:r>
            <a:endParaRPr lang="en-US" dirty="0" smtClean="0">
              <a:effectLst/>
            </a:endParaRPr>
          </a:p>
          <a:p>
            <a:pPr marL="685800" lvl="2" indent="0">
              <a:buNone/>
            </a:pP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O --- this is the empirical form for glucose, 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</a:p>
          <a:p>
            <a:pPr marL="685800" lvl="2" indent="0">
              <a:buNone/>
            </a:pPr>
            <a:endParaRPr lang="en-US" dirty="0"/>
          </a:p>
          <a:p>
            <a:pPr marL="685800" lvl="2" indent="0">
              <a:buNone/>
            </a:pPr>
            <a:r>
              <a:rPr lang="en-US" dirty="0" smtClean="0"/>
              <a:t>C</a:t>
            </a:r>
            <a:r>
              <a:rPr lang="en-US" baseline="-25000" dirty="0" smtClean="0"/>
              <a:t>3</a:t>
            </a:r>
            <a:r>
              <a:rPr lang="en-US" dirty="0" smtClean="0"/>
              <a:t>H</a:t>
            </a:r>
            <a:r>
              <a:rPr lang="en-US" baseline="-25000" dirty="0" smtClean="0"/>
              <a:t>4</a:t>
            </a:r>
            <a:r>
              <a:rPr lang="en-US" dirty="0" smtClean="0"/>
              <a:t>O --- the subscripts cannot be simplified so must be in their reduced form, making this empirical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183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B. Definitions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/>
              <a:t>Molecular Formula </a:t>
            </a:r>
            <a:r>
              <a:rPr lang="en-US" dirty="0" smtClean="0"/>
              <a:t>= </a:t>
            </a:r>
            <a:r>
              <a:rPr lang="en-US" dirty="0" smtClean="0">
                <a:effectLst/>
              </a:rPr>
              <a:t>a formula giving the number of atoms of each of the elements present in one molecule of a specific compound (not necessarily the reduced form, but it could be)</a:t>
            </a:r>
          </a:p>
          <a:p>
            <a:endParaRPr lang="en-US" dirty="0"/>
          </a:p>
          <a:p>
            <a:pPr lvl="1"/>
            <a:r>
              <a:rPr lang="en-US" dirty="0" smtClean="0"/>
              <a:t>Examples:</a:t>
            </a:r>
          </a:p>
          <a:p>
            <a:pPr marL="685800" lvl="2" indent="0">
              <a:buNone/>
            </a:pPr>
            <a:r>
              <a:rPr lang="en-US" dirty="0" smtClean="0">
                <a:effectLst/>
              </a:rPr>
              <a:t>C</a:t>
            </a:r>
            <a:r>
              <a:rPr lang="en-US" baseline="-25000" dirty="0" smtClean="0">
                <a:effectLst/>
              </a:rPr>
              <a:t>6</a:t>
            </a:r>
            <a:r>
              <a:rPr lang="en-US" dirty="0" smtClean="0">
                <a:effectLst/>
              </a:rPr>
              <a:t>H</a:t>
            </a:r>
            <a:r>
              <a:rPr lang="en-US" baseline="-25000" dirty="0" smtClean="0">
                <a:effectLst/>
              </a:rPr>
              <a:t>12</a:t>
            </a:r>
            <a:r>
              <a:rPr lang="en-US" dirty="0" smtClean="0">
                <a:effectLst/>
              </a:rPr>
              <a:t>O</a:t>
            </a:r>
            <a:r>
              <a:rPr lang="en-US" baseline="-25000" dirty="0" smtClean="0">
                <a:effectLst/>
              </a:rPr>
              <a:t>6</a:t>
            </a:r>
            <a:r>
              <a:rPr lang="en-US" dirty="0" smtClean="0">
                <a:effectLst/>
              </a:rPr>
              <a:t> (sugar) --- Dividing all subscripts by 6 would give the empirical form, CH</a:t>
            </a:r>
            <a:r>
              <a:rPr lang="en-US" baseline="-25000" dirty="0" smtClean="0">
                <a:effectLst/>
              </a:rPr>
              <a:t>2</a:t>
            </a:r>
            <a:r>
              <a:rPr lang="en-US" dirty="0" smtClean="0">
                <a:effectLst/>
              </a:rPr>
              <a:t>O</a:t>
            </a:r>
            <a:endParaRPr lang="en-US" dirty="0" smtClean="0">
              <a:effectLst/>
            </a:endParaRPr>
          </a:p>
          <a:p>
            <a:pPr marL="685800" lvl="2" indent="0">
              <a:buNone/>
            </a:pPr>
            <a:endParaRPr lang="en-US" dirty="0" smtClean="0"/>
          </a:p>
          <a:p>
            <a:pPr marL="685800" lvl="2" indent="0">
              <a:buNone/>
            </a:pPr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4</a:t>
            </a:r>
            <a:r>
              <a:rPr lang="en-US" dirty="0" smtClean="0"/>
              <a:t> --- dividing all subscripts by 2 would give the empirical form NO</a:t>
            </a:r>
            <a:r>
              <a:rPr lang="en-US" baseline="-25000" dirty="0" smtClean="0"/>
              <a:t>2</a:t>
            </a:r>
          </a:p>
          <a:p>
            <a:pPr marL="685800" lvl="2" indent="0">
              <a:buNone/>
            </a:pPr>
            <a:endParaRPr lang="en-US" baseline="-25000" dirty="0"/>
          </a:p>
          <a:p>
            <a:pPr marL="685800" lvl="2" indent="0">
              <a:buNone/>
            </a:pP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 --- this is the molecular and empirical form because this is actually what the H</a:t>
            </a:r>
            <a:r>
              <a:rPr lang="en-US" baseline="-25000" dirty="0" smtClean="0"/>
              <a:t>2</a:t>
            </a:r>
            <a:r>
              <a:rPr lang="en-US" dirty="0" smtClean="0"/>
              <a:t>O molecule looks like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043328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B. Definitions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2226469"/>
            <a:ext cx="7996976" cy="3263504"/>
          </a:xfrm>
        </p:spPr>
        <p:txBody>
          <a:bodyPr/>
          <a:lstStyle/>
          <a:p>
            <a:r>
              <a:rPr lang="en-US" u="sng" dirty="0" smtClean="0"/>
              <a:t>Mole Ratio </a:t>
            </a:r>
            <a:r>
              <a:rPr lang="en-US" dirty="0" smtClean="0"/>
              <a:t>= </a:t>
            </a:r>
            <a:r>
              <a:rPr lang="en-US" dirty="0" smtClean="0">
                <a:effectLst/>
              </a:rPr>
              <a:t>ratio of atoms within a compound or the ratio of compounds in a reaction</a:t>
            </a:r>
          </a:p>
          <a:p>
            <a:endParaRPr lang="en-US" dirty="0"/>
          </a:p>
          <a:p>
            <a:pPr lvl="1"/>
            <a:r>
              <a:rPr lang="en-US" dirty="0" smtClean="0"/>
              <a:t>Examples:</a:t>
            </a:r>
          </a:p>
          <a:p>
            <a:pPr marL="342900" lvl="1" indent="0">
              <a:buNone/>
            </a:pPr>
            <a:r>
              <a:rPr lang="en-US" dirty="0">
                <a:effectLst/>
              </a:rPr>
              <a:t>	</a:t>
            </a:r>
            <a:r>
              <a:rPr lang="en-US" dirty="0" smtClean="0">
                <a:effectLst/>
              </a:rPr>
              <a:t>H</a:t>
            </a:r>
            <a:r>
              <a:rPr lang="en-US" baseline="-25000" dirty="0" smtClean="0">
                <a:effectLst/>
              </a:rPr>
              <a:t>2</a:t>
            </a:r>
            <a:r>
              <a:rPr lang="en-US" dirty="0" smtClean="0">
                <a:effectLst/>
              </a:rPr>
              <a:t>O has a 2:1 ratio of </a:t>
            </a:r>
          </a:p>
          <a:p>
            <a:pPr marL="342900" lvl="1" indent="0">
              <a:buNone/>
            </a:pPr>
            <a:r>
              <a:rPr lang="en-US" dirty="0"/>
              <a:t>	</a:t>
            </a:r>
            <a:r>
              <a:rPr lang="en-US" dirty="0" smtClean="0">
                <a:effectLst/>
              </a:rPr>
              <a:t>hydrogen to oxygen.	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078" y="4884901"/>
            <a:ext cx="1481328" cy="16642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6745" y="4016792"/>
            <a:ext cx="2478881" cy="170021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36972" y="3329994"/>
            <a:ext cx="2965361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350" dirty="0"/>
              <a:t>C</a:t>
            </a:r>
            <a:r>
              <a:rPr lang="en-US" sz="1350" baseline="-25000" dirty="0"/>
              <a:t>6</a:t>
            </a:r>
            <a:r>
              <a:rPr lang="en-US" sz="1350" dirty="0"/>
              <a:t>H</a:t>
            </a:r>
            <a:r>
              <a:rPr lang="en-US" sz="1350" baseline="-25000" dirty="0"/>
              <a:t>12</a:t>
            </a:r>
            <a:r>
              <a:rPr lang="en-US" sz="1350" dirty="0"/>
              <a:t>O</a:t>
            </a:r>
            <a:r>
              <a:rPr lang="en-US" sz="1350" baseline="-25000" dirty="0"/>
              <a:t>6</a:t>
            </a:r>
            <a:r>
              <a:rPr lang="en-US" sz="1350" dirty="0"/>
              <a:t> (sugar) has a 6:12:6 ratio of carbon to hydrogen to oxygen.</a:t>
            </a:r>
          </a:p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665833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 C.</a:t>
            </a:r>
            <a:br>
              <a:rPr lang="en-US" dirty="0" smtClean="0"/>
            </a:br>
            <a:r>
              <a:rPr lang="en-US" dirty="0" smtClean="0"/>
              <a:t>Identify the following as empirical or molecular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8673901"/>
              </p:ext>
            </p:extLst>
          </p:nvPr>
        </p:nvGraphicFramePr>
        <p:xfrm>
          <a:off x="2174115" y="2414477"/>
          <a:ext cx="4936548" cy="2410185"/>
        </p:xfrm>
        <a:graphic>
          <a:graphicData uri="http://schemas.openxmlformats.org/drawingml/2006/table">
            <a:tbl>
              <a:tblPr/>
              <a:tblGrid>
                <a:gridCol w="2468274"/>
                <a:gridCol w="2468274"/>
              </a:tblGrid>
              <a:tr h="48203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 Formaldehyde</a:t>
                      </a:r>
                      <a:endParaRPr lang="en-US" sz="1800" dirty="0"/>
                    </a:p>
                  </a:txBody>
                  <a:tcPr marL="21431" marR="21431" marT="21431" marB="214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C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CH</a:t>
                      </a:r>
                      <a:r>
                        <a:rPr lang="en-US" sz="1800" baseline="-25000" dirty="0"/>
                        <a:t>2</a:t>
                      </a:r>
                      <a:r>
                        <a:rPr lang="en-US" sz="1800" dirty="0"/>
                        <a:t>O</a:t>
                      </a:r>
                    </a:p>
                  </a:txBody>
                  <a:tcPr marL="21431" marR="21431" marT="21431" marB="214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CD3"/>
                    </a:solidFill>
                  </a:tcPr>
                </a:tc>
              </a:tr>
              <a:tr h="48203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2. dinitrogen tetroxide</a:t>
                      </a:r>
                      <a:endParaRPr lang="en-US" sz="1800" dirty="0"/>
                    </a:p>
                  </a:txBody>
                  <a:tcPr marL="21431" marR="21431" marT="21431" marB="214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C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</a:t>
                      </a:r>
                      <a:r>
                        <a:rPr lang="en-US" sz="1800" baseline="-25000" dirty="0" smtClean="0"/>
                        <a:t>2</a:t>
                      </a:r>
                      <a:r>
                        <a:rPr lang="en-US" sz="1800" dirty="0" smtClean="0"/>
                        <a:t>O</a:t>
                      </a:r>
                      <a:r>
                        <a:rPr lang="en-US" sz="1800" baseline="-25000" dirty="0" smtClean="0"/>
                        <a:t>4</a:t>
                      </a:r>
                      <a:endParaRPr lang="en-US" sz="1800" baseline="-25000" dirty="0"/>
                    </a:p>
                  </a:txBody>
                  <a:tcPr marL="21431" marR="21431" marT="21431" marB="214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CD3"/>
                    </a:solidFill>
                  </a:tcPr>
                </a:tc>
              </a:tr>
              <a:tr h="48203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 carbon</a:t>
                      </a:r>
                      <a:r>
                        <a:rPr lang="en-US" sz="1800" baseline="0" dirty="0" smtClean="0"/>
                        <a:t> monoxide</a:t>
                      </a:r>
                      <a:endParaRPr lang="en-US" sz="1800" dirty="0"/>
                    </a:p>
                  </a:txBody>
                  <a:tcPr marL="21431" marR="21431" marT="21431" marB="214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C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</a:t>
                      </a:r>
                      <a:endParaRPr lang="en-US" sz="1800" dirty="0"/>
                    </a:p>
                  </a:txBody>
                  <a:tcPr marL="21431" marR="21431" marT="21431" marB="214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CD3"/>
                    </a:solidFill>
                  </a:tcPr>
                </a:tc>
              </a:tr>
              <a:tr h="48203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4.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acetic </a:t>
                      </a:r>
                      <a:r>
                        <a:rPr lang="en-US" sz="1800" dirty="0"/>
                        <a:t>acid</a:t>
                      </a:r>
                    </a:p>
                  </a:txBody>
                  <a:tcPr marL="21431" marR="21431" marT="21431" marB="214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C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</a:t>
                      </a:r>
                      <a:r>
                        <a:rPr lang="en-US" sz="1800" baseline="-25000" dirty="0" smtClean="0"/>
                        <a:t>2</a:t>
                      </a:r>
                      <a:r>
                        <a:rPr lang="en-US" sz="1800" dirty="0" smtClean="0"/>
                        <a:t>H</a:t>
                      </a:r>
                      <a:r>
                        <a:rPr lang="en-US" sz="1800" baseline="-25000" dirty="0" smtClean="0"/>
                        <a:t>4</a:t>
                      </a:r>
                      <a:r>
                        <a:rPr lang="en-US" sz="1800" dirty="0" smtClean="0"/>
                        <a:t>O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baseline="-25000" dirty="0"/>
                    </a:p>
                  </a:txBody>
                  <a:tcPr marL="21431" marR="21431" marT="21431" marB="214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CD3"/>
                    </a:solidFill>
                  </a:tcPr>
                </a:tc>
              </a:tr>
              <a:tr h="48203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5. Hydrogen peroxide</a:t>
                      </a:r>
                      <a:endParaRPr lang="en-US" sz="1800" dirty="0"/>
                    </a:p>
                  </a:txBody>
                  <a:tcPr marL="21431" marR="21431" marT="21431" marB="214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C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</a:t>
                      </a:r>
                      <a:r>
                        <a:rPr lang="en-US" sz="1800" baseline="-25000" dirty="0" smtClean="0"/>
                        <a:t>2</a:t>
                      </a:r>
                      <a:r>
                        <a:rPr lang="en-US" sz="1800" dirty="0" smtClean="0"/>
                        <a:t>O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baseline="-25000" dirty="0"/>
                    </a:p>
                  </a:txBody>
                  <a:tcPr marL="21431" marR="21431" marT="21431" marB="214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CD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3478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 C.</a:t>
            </a:r>
            <a:br>
              <a:rPr lang="en-US" dirty="0" smtClean="0"/>
            </a:br>
            <a:r>
              <a:rPr lang="en-US" dirty="0" smtClean="0"/>
              <a:t>Identify the following as empirical or molecular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6503307"/>
              </p:ext>
            </p:extLst>
          </p:nvPr>
        </p:nvGraphicFramePr>
        <p:xfrm>
          <a:off x="2174112" y="2414476"/>
          <a:ext cx="5465940" cy="3083955"/>
        </p:xfrm>
        <a:graphic>
          <a:graphicData uri="http://schemas.openxmlformats.org/drawingml/2006/table">
            <a:tbl>
              <a:tblPr/>
              <a:tblGrid>
                <a:gridCol w="2732970"/>
                <a:gridCol w="2732970"/>
              </a:tblGrid>
              <a:tr h="61679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6. Acetylene</a:t>
                      </a:r>
                      <a:endParaRPr lang="en-US" sz="1800" dirty="0"/>
                    </a:p>
                  </a:txBody>
                  <a:tcPr marL="21431" marR="21431" marT="21431" marB="214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C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</a:t>
                      </a:r>
                      <a:r>
                        <a:rPr lang="en-US" sz="1800" baseline="-25000" dirty="0"/>
                        <a:t>2</a:t>
                      </a:r>
                      <a:r>
                        <a:rPr lang="en-US" sz="1800" dirty="0"/>
                        <a:t>H</a:t>
                      </a:r>
                      <a:r>
                        <a:rPr lang="en-US" sz="1800" baseline="-25000" dirty="0"/>
                        <a:t>2</a:t>
                      </a:r>
                      <a:endParaRPr lang="en-US" sz="1800" dirty="0"/>
                    </a:p>
                  </a:txBody>
                  <a:tcPr marL="21431" marR="21431" marT="21431" marB="214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CD3"/>
                    </a:solidFill>
                  </a:tcPr>
                </a:tc>
              </a:tr>
              <a:tr h="61679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7. Water</a:t>
                      </a:r>
                      <a:endParaRPr lang="en-US" sz="1800" dirty="0"/>
                    </a:p>
                  </a:txBody>
                  <a:tcPr marL="21431" marR="21431" marT="21431" marB="214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C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H</a:t>
                      </a:r>
                      <a:r>
                        <a:rPr lang="en-US" sz="1800" baseline="-25000" dirty="0" smtClean="0"/>
                        <a:t>2</a:t>
                      </a:r>
                      <a:r>
                        <a:rPr lang="en-US" sz="1800" baseline="0" dirty="0" smtClean="0"/>
                        <a:t>O</a:t>
                      </a:r>
                      <a:endParaRPr lang="en-US" sz="1800" dirty="0"/>
                    </a:p>
                  </a:txBody>
                  <a:tcPr marL="21431" marR="21431" marT="21431" marB="214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CD3"/>
                    </a:solidFill>
                  </a:tcPr>
                </a:tc>
              </a:tr>
              <a:tr h="61679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8. Carbon dioxide</a:t>
                      </a:r>
                      <a:endParaRPr lang="en-US" sz="1800" dirty="0"/>
                    </a:p>
                  </a:txBody>
                  <a:tcPr marL="21431" marR="21431" marT="21431" marB="214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C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</a:t>
                      </a:r>
                      <a:r>
                        <a:rPr lang="en-US" sz="1800" baseline="0" dirty="0" smtClean="0"/>
                        <a:t>O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dirty="0"/>
                    </a:p>
                  </a:txBody>
                  <a:tcPr marL="21431" marR="21431" marT="21431" marB="214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CD3"/>
                    </a:solidFill>
                  </a:tcPr>
                </a:tc>
              </a:tr>
              <a:tr h="61679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9. </a:t>
                      </a:r>
                      <a:r>
                        <a:rPr lang="en-US" sz="1800" dirty="0" err="1" smtClean="0"/>
                        <a:t>Butene</a:t>
                      </a:r>
                      <a:endParaRPr lang="en-US" sz="1800" dirty="0"/>
                    </a:p>
                  </a:txBody>
                  <a:tcPr marL="21431" marR="21431" marT="21431" marB="214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C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</a:t>
                      </a:r>
                      <a:r>
                        <a:rPr lang="en-US" sz="1800" baseline="-25000" dirty="0"/>
                        <a:t>4</a:t>
                      </a:r>
                      <a:r>
                        <a:rPr lang="en-US" sz="1800" dirty="0"/>
                        <a:t>H</a:t>
                      </a:r>
                      <a:r>
                        <a:rPr lang="en-US" sz="1800" baseline="-25000" dirty="0"/>
                        <a:t>8</a:t>
                      </a:r>
                      <a:endParaRPr lang="en-US" sz="1800" dirty="0"/>
                    </a:p>
                  </a:txBody>
                  <a:tcPr marL="21431" marR="21431" marT="21431" marB="214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CD3"/>
                    </a:solidFill>
                  </a:tcPr>
                </a:tc>
              </a:tr>
              <a:tr h="61679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10. glucose</a:t>
                      </a:r>
                      <a:endParaRPr lang="en-US" sz="1800" dirty="0"/>
                    </a:p>
                  </a:txBody>
                  <a:tcPr marL="21431" marR="21431" marT="21431" marB="214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C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</a:t>
                      </a:r>
                      <a:r>
                        <a:rPr lang="en-US" sz="1800" baseline="-25000" dirty="0" smtClean="0"/>
                        <a:t>6</a:t>
                      </a:r>
                      <a:r>
                        <a:rPr lang="en-US" sz="1800" dirty="0" smtClean="0"/>
                        <a:t>H</a:t>
                      </a:r>
                      <a:r>
                        <a:rPr lang="en-US" sz="1800" baseline="-25000" dirty="0" smtClean="0"/>
                        <a:t>12</a:t>
                      </a:r>
                      <a:r>
                        <a:rPr lang="en-US" sz="1800" baseline="0" dirty="0" smtClean="0"/>
                        <a:t>O</a:t>
                      </a:r>
                      <a:r>
                        <a:rPr lang="en-US" sz="1800" baseline="-25000" dirty="0" smtClean="0"/>
                        <a:t>6</a:t>
                      </a:r>
                      <a:endParaRPr lang="en-US" sz="1800" dirty="0"/>
                    </a:p>
                  </a:txBody>
                  <a:tcPr marL="21431" marR="21431" marT="21431" marB="214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CD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0375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953</TotalTime>
  <Words>246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Part B. Definitions</vt:lpstr>
      <vt:lpstr>Part B. Definitions</vt:lpstr>
      <vt:lpstr>Part B. Definitions</vt:lpstr>
      <vt:lpstr>PART C. Identify the following as empirical or molecular</vt:lpstr>
      <vt:lpstr>PART C. Identify the following as empirical or molecular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Definitions</dc:title>
  <dc:creator>Eng, Breanna</dc:creator>
  <cp:lastModifiedBy>Eng, Breanna</cp:lastModifiedBy>
  <cp:revision>8</cp:revision>
  <dcterms:created xsi:type="dcterms:W3CDTF">2015-01-07T21:40:05Z</dcterms:created>
  <dcterms:modified xsi:type="dcterms:W3CDTF">2015-01-08T13:33:37Z</dcterms:modified>
</cp:coreProperties>
</file>