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4" r:id="rId4"/>
    <p:sldId id="266" r:id="rId5"/>
    <p:sldId id="267" r:id="rId6"/>
    <p:sldId id="265" r:id="rId7"/>
    <p:sldId id="262" r:id="rId8"/>
    <p:sldId id="263" r:id="rId9"/>
    <p:sldId id="257" r:id="rId10"/>
    <p:sldId id="258" r:id="rId11"/>
    <p:sldId id="259" r:id="rId12"/>
    <p:sldId id="260"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21423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405562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807662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828801" y="3886200"/>
            <a:ext cx="85343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56817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13724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726681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609601" y="1600201"/>
            <a:ext cx="53847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6197601" y="1600201"/>
            <a:ext cx="53847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800001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609601" y="1535112"/>
            <a:ext cx="5386916"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609601" y="2174875"/>
            <a:ext cx="5386916"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84250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969101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92566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09601" y="273051"/>
            <a:ext cx="4011084"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609601" y="1435101"/>
            <a:ext cx="4011084"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3632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547717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389718" y="4800601"/>
            <a:ext cx="73151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2389718" y="612775"/>
            <a:ext cx="73151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2389718" y="5367338"/>
            <a:ext cx="73151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108471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3833019" y="-1623218"/>
            <a:ext cx="4525963" cy="109728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16698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7285038" y="1828800"/>
            <a:ext cx="5851525" cy="27432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1697038" y="-812800"/>
            <a:ext cx="5851525" cy="80263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68624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38BFB6-BF63-450F-9A57-7D24261D285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6308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38BFB6-BF63-450F-9A57-7D24261D285C}"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11891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38BFB6-BF63-450F-9A57-7D24261D285C}"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72074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8BFB6-BF63-450F-9A57-7D24261D285C}"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28361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8BFB6-BF63-450F-9A57-7D24261D285C}"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366196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BFB6-BF63-450F-9A57-7D24261D285C}"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331092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BFB6-BF63-450F-9A57-7D24261D285C}"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2936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8BFB6-BF63-450F-9A57-7D24261D285C}" type="datetimeFigureOut">
              <a:rPr lang="en-US" smtClean="0"/>
              <a:t>1/11/2015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E5EB1-C3D5-4D4C-A8E4-FD1608A4978B}" type="slidenum">
              <a:rPr lang="en-US" smtClean="0"/>
              <a:t>‹#›</a:t>
            </a:fld>
            <a:endParaRPr lang="en-US"/>
          </a:p>
        </p:txBody>
      </p:sp>
    </p:spTree>
    <p:extLst>
      <p:ext uri="{BB962C8B-B14F-4D97-AF65-F5344CB8AC3E}">
        <p14:creationId xmlns:p14="http://schemas.microsoft.com/office/powerpoint/2010/main" val="167539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
        <p:nvSpPr>
          <p:cNvPr id="8" name="Shape 8"/>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
        <p:nvSpPr>
          <p:cNvPr id="9" name="Shape 9"/>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Tree>
    <p:extLst>
      <p:ext uri="{BB962C8B-B14F-4D97-AF65-F5344CB8AC3E}">
        <p14:creationId xmlns:p14="http://schemas.microsoft.com/office/powerpoint/2010/main" val="1049830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2953" y="890543"/>
            <a:ext cx="9144000" cy="2387600"/>
          </a:xfrm>
        </p:spPr>
        <p:txBody>
          <a:bodyPr/>
          <a:lstStyle/>
          <a:p>
            <a:r>
              <a:rPr lang="en-US" dirty="0" smtClean="0">
                <a:latin typeface="Algerian" panose="04020705040A02060702" pitchFamily="82" charset="0"/>
              </a:rPr>
              <a:t>Types of Reactions</a:t>
            </a:r>
            <a:endParaRPr lang="en-US"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70" y="2084343"/>
            <a:ext cx="3972134" cy="4408632"/>
          </a:xfrm>
          <a:prstGeom prst="rect">
            <a:avLst/>
          </a:prstGeom>
        </p:spPr>
      </p:pic>
    </p:spTree>
    <p:extLst>
      <p:ext uri="{BB962C8B-B14F-4D97-AF65-F5344CB8AC3E}">
        <p14:creationId xmlns:p14="http://schemas.microsoft.com/office/powerpoint/2010/main" val="280578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How do we balance equations?</a:t>
            </a:r>
            <a:endParaRPr lang="en-US" dirty="0"/>
          </a:p>
        </p:txBody>
      </p:sp>
      <p:graphicFrame>
        <p:nvGraphicFramePr>
          <p:cNvPr id="35" name="Table 34"/>
          <p:cNvGraphicFramePr>
            <a:graphicFrameLocks noGrp="1"/>
          </p:cNvGraphicFramePr>
          <p:nvPr/>
        </p:nvGraphicFramePr>
        <p:xfrm>
          <a:off x="1828800" y="1600200"/>
          <a:ext cx="8534400" cy="5124450"/>
        </p:xfrm>
        <a:graphic>
          <a:graphicData uri="http://schemas.openxmlformats.org/drawingml/2006/table">
            <a:tbl>
              <a:tblPr firstRow="1" bandRow="1">
                <a:tableStyleId>{5C22544A-7EE6-4342-B048-85BDC9FD1C3A}</a:tableStyleId>
              </a:tblPr>
              <a:tblGrid>
                <a:gridCol w="4267200"/>
                <a:gridCol w="4267200"/>
              </a:tblGrid>
              <a:tr h="451580">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2336435">
                <a:tc>
                  <a:txBody>
                    <a:bodyPr/>
                    <a:lstStyle/>
                    <a:p>
                      <a:pPr rtl="0" fontAlgn="t">
                        <a:spcBef>
                          <a:spcPts val="0"/>
                        </a:spcBef>
                        <a:spcAft>
                          <a:spcPts val="0"/>
                        </a:spcAft>
                      </a:pPr>
                      <a:r>
                        <a:rPr lang="pt-BR" sz="2000" b="0" i="0" u="none" strike="noStrike" dirty="0" smtClean="0">
                          <a:solidFill>
                            <a:srgbClr val="000000"/>
                          </a:solidFill>
                          <a:latin typeface="+mn-lt"/>
                        </a:rPr>
                        <a:t>__ Zn + </a:t>
                      </a:r>
                      <a:r>
                        <a:rPr lang="pt-BR" sz="2000" b="0" i="0" u="sng" dirty="0" smtClean="0">
                          <a:solidFill>
                            <a:srgbClr val="000000"/>
                          </a:solidFill>
                          <a:latin typeface="+mn-lt"/>
                        </a:rPr>
                        <a:t> </a:t>
                      </a:r>
                      <a:r>
                        <a:rPr lang="pt-BR" sz="2000" b="1" i="0" u="sng" dirty="0" smtClean="0">
                          <a:solidFill>
                            <a:schemeClr val="tx1"/>
                          </a:solidFill>
                          <a:latin typeface="+mn-lt"/>
                        </a:rPr>
                        <a:t>_</a:t>
                      </a:r>
                      <a:r>
                        <a:rPr lang="pt-BR" sz="2000" b="0" i="0" u="sng" dirty="0" smtClean="0">
                          <a:solidFill>
                            <a:srgbClr val="000000"/>
                          </a:solidFill>
                          <a:latin typeface="+mn-lt"/>
                        </a:rPr>
                        <a:t> </a:t>
                      </a:r>
                      <a:r>
                        <a:rPr lang="pt-BR" sz="2000" b="0" i="0" u="none" strike="noStrike" dirty="0" smtClean="0">
                          <a:solidFill>
                            <a:srgbClr val="000000"/>
                          </a:solidFill>
                          <a:latin typeface="+mn-lt"/>
                        </a:rPr>
                        <a:t>HCl →  __ H</a:t>
                      </a:r>
                      <a:r>
                        <a:rPr lang="pt-BR" sz="2000" b="0" i="0" u="none" strike="noStrike" baseline="-50000" dirty="0" smtClean="0">
                          <a:solidFill>
                            <a:srgbClr val="000000"/>
                          </a:solidFill>
                          <a:latin typeface="+mn-lt"/>
                        </a:rPr>
                        <a:t>2</a:t>
                      </a:r>
                      <a:r>
                        <a:rPr lang="pt-BR" sz="2000" b="0" i="0" u="none" strike="noStrike" dirty="0" smtClean="0">
                          <a:solidFill>
                            <a:srgbClr val="000000"/>
                          </a:solidFill>
                          <a:latin typeface="+mn-lt"/>
                        </a:rPr>
                        <a:t> + __</a:t>
                      </a:r>
                      <a:r>
                        <a:rPr lang="pt-BR" sz="2000" b="0" i="0" u="none" strike="noStrike" baseline="0" dirty="0" smtClean="0">
                          <a:solidFill>
                            <a:srgbClr val="000000"/>
                          </a:solidFill>
                          <a:latin typeface="+mn-lt"/>
                        </a:rPr>
                        <a:t> </a:t>
                      </a:r>
                      <a:r>
                        <a:rPr lang="pt-BR" sz="2000" b="0" i="0" u="none" strike="noStrike" dirty="0" smtClean="0">
                          <a:solidFill>
                            <a:srgbClr val="000000"/>
                          </a:solidFill>
                          <a:latin typeface="+mn-lt"/>
                        </a:rPr>
                        <a:t>ZnCl</a:t>
                      </a:r>
                      <a:r>
                        <a:rPr lang="pt-BR" sz="2000" b="0" i="0" u="none" strike="noStrike" baseline="-50000" dirty="0" smtClean="0">
                          <a:solidFill>
                            <a:srgbClr val="000000"/>
                          </a:solidFill>
                          <a:latin typeface="+mn-lt"/>
                        </a:rPr>
                        <a:t>2</a:t>
                      </a:r>
                      <a:endParaRPr lang="pt-BR" sz="2000" baseline="-50000" dirty="0" smtClean="0"/>
                    </a:p>
                    <a:p>
                      <a:pPr rtl="0" fontAlgn="t">
                        <a:spcBef>
                          <a:spcPts val="0"/>
                        </a:spcBef>
                        <a:spcAft>
                          <a:spcPts val="0"/>
                        </a:spcAft>
                      </a:pP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1. Draw a T chart under the equation. Label the left side reactants and the right side products. Write the symbol and number of atoms for each element present in the reaction on its own line on both sides</a:t>
                      </a:r>
                      <a:r>
                        <a:rPr lang="en-US" sz="2000" b="0" i="0" u="none" strike="noStrike" dirty="0" smtClean="0">
                          <a:solidFill>
                            <a:srgbClr val="000000"/>
                          </a:solidFill>
                          <a:latin typeface="Arial"/>
                        </a:rPr>
                        <a:t>.</a:t>
                      </a:r>
                      <a:endParaRPr lang="en-US" sz="2000" dirty="0" smtClean="0"/>
                    </a:p>
                  </a:txBody>
                  <a:tcPr marL="66675" marR="66675" marT="66675" marB="66675"/>
                </a:tc>
              </a:tr>
              <a:tr h="2336435">
                <a:tc>
                  <a:txBody>
                    <a:bodyPr/>
                    <a:lstStyle/>
                    <a:p>
                      <a:pPr rtl="0" fontAlgn="t">
                        <a:spcBef>
                          <a:spcPts val="0"/>
                        </a:spcBef>
                        <a:spcAft>
                          <a:spcPts val="0"/>
                        </a:spcAft>
                      </a:pPr>
                      <a:r>
                        <a:rPr lang="en-US" sz="2000" b="0" i="0" u="none" strike="noStrike" dirty="0">
                          <a:solidFill>
                            <a:srgbClr val="000000"/>
                          </a:solidFill>
                          <a:latin typeface="Arial"/>
                        </a:rPr>
                        <a:t>No, mass is not conserved as the equation is written.</a:t>
                      </a: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2. Does each element start and end with the same number of atoms?</a:t>
                      </a:r>
                      <a:endParaRPr lang="en-US" sz="2000" dirty="0"/>
                    </a:p>
                    <a:p>
                      <a:pPr rtl="0" fontAlgn="t">
                        <a:spcBef>
                          <a:spcPts val="0"/>
                        </a:spcBef>
                        <a:spcAft>
                          <a:spcPts val="0"/>
                        </a:spcAft>
                      </a:pPr>
                      <a:r>
                        <a:rPr lang="en-US" sz="2000" b="0" i="0" u="none" strike="noStrike" dirty="0">
                          <a:solidFill>
                            <a:srgbClr val="000000"/>
                          </a:solidFill>
                          <a:latin typeface="Arial"/>
                        </a:rPr>
                        <a:t> Yes → Mass is conserved and the equation is balanced</a:t>
                      </a:r>
                      <a:endParaRPr lang="en-US" sz="2000" dirty="0"/>
                    </a:p>
                    <a:p>
                      <a:pPr rtl="0" fontAlgn="t">
                        <a:spcBef>
                          <a:spcPts val="0"/>
                        </a:spcBef>
                        <a:spcAft>
                          <a:spcPts val="0"/>
                        </a:spcAft>
                      </a:pPr>
                      <a:r>
                        <a:rPr lang="en-US" sz="2000" b="0" i="0" u="none" strike="noStrike" dirty="0">
                          <a:solidFill>
                            <a:srgbClr val="000000"/>
                          </a:solidFill>
                          <a:latin typeface="Arial"/>
                        </a:rPr>
                        <a:t> No → Mass is not conserved and you need to balance the equation. (move on to step 3</a:t>
                      </a:r>
                      <a:r>
                        <a:rPr lang="en-US" sz="2000" b="0" i="0" u="none" strike="noStrike" dirty="0" smtClean="0">
                          <a:solidFill>
                            <a:srgbClr val="000000"/>
                          </a:solidFill>
                          <a:latin typeface="Arial"/>
                        </a:rPr>
                        <a:t>)</a:t>
                      </a:r>
                    </a:p>
                  </a:txBody>
                  <a:tcPr marL="66675" marR="66675" marT="66675" marB="66675"/>
                </a:tc>
              </a:tr>
            </a:tbl>
          </a:graphicData>
        </a:graphic>
      </p:graphicFrame>
      <p:sp>
        <p:nvSpPr>
          <p:cNvPr id="33794" name="AutoShape 2" descr="https://docs.google.com/a/u.rochester.edu/drawings/d/sO3d1N9nLeWHNc3gnGP4j1Q/image?w=232&amp;h=146&amp;rev=13&amp;ac=1"/>
          <p:cNvSpPr>
            <a:spLocks noChangeAspect="1" noChangeArrowheads="1"/>
          </p:cNvSpPr>
          <p:nvPr/>
        </p:nvSpPr>
        <p:spPr bwMode="auto">
          <a:xfrm>
            <a:off x="1679575" y="84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3795" name="Picture 3" descr="C:\Users\Breanna\Documents\2013 Fall Seminar\Chemical Reactions Unit -4wkpt2\Balancing equations manipulatives.jpg"/>
          <p:cNvPicPr>
            <a:picLocks noChangeAspect="1" noChangeArrowheads="1"/>
          </p:cNvPicPr>
          <p:nvPr/>
        </p:nvPicPr>
        <p:blipFill>
          <a:blip r:embed="rId2" cstate="print"/>
          <a:srcRect l="22667" t="10667" r="30667" b="49778"/>
          <a:stretch>
            <a:fillRect/>
          </a:stretch>
        </p:blipFill>
        <p:spPr bwMode="auto">
          <a:xfrm>
            <a:off x="2438400" y="2438400"/>
            <a:ext cx="2971800" cy="1889266"/>
          </a:xfrm>
          <a:prstGeom prst="rect">
            <a:avLst/>
          </a:prstGeom>
          <a:noFill/>
        </p:spPr>
      </p:pic>
    </p:spTree>
    <p:extLst>
      <p:ext uri="{BB962C8B-B14F-4D97-AF65-F5344CB8AC3E}">
        <p14:creationId xmlns:p14="http://schemas.microsoft.com/office/powerpoint/2010/main" val="3668366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p:cNvGraphicFramePr>
            <a:graphicFrameLocks noGrp="1"/>
          </p:cNvGraphicFramePr>
          <p:nvPr/>
        </p:nvGraphicFramePr>
        <p:xfrm>
          <a:off x="1828800" y="228600"/>
          <a:ext cx="8534400" cy="6400800"/>
        </p:xfrm>
        <a:graphic>
          <a:graphicData uri="http://schemas.openxmlformats.org/drawingml/2006/table">
            <a:tbl>
              <a:tblPr firstRow="1" bandRow="1">
                <a:tableStyleId>{5C22544A-7EE6-4342-B048-85BDC9FD1C3A}</a:tableStyleId>
              </a:tblPr>
              <a:tblGrid>
                <a:gridCol w="4267200"/>
                <a:gridCol w="4267200"/>
              </a:tblGrid>
              <a:tr h="741691">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5659109">
                <a:tc>
                  <a:txBody>
                    <a:bodyPr/>
                    <a:lstStyle/>
                    <a:p>
                      <a:pPr rtl="0" fontAlgn="t">
                        <a:spcBef>
                          <a:spcPts val="0"/>
                        </a:spcBef>
                        <a:spcAft>
                          <a:spcPts val="0"/>
                        </a:spcAft>
                      </a:pPr>
                      <a:r>
                        <a:rPr lang="pt-BR" sz="2000" b="0" i="0" u="none" strike="noStrike" dirty="0" smtClean="0">
                          <a:solidFill>
                            <a:srgbClr val="000000"/>
                          </a:solidFill>
                          <a:latin typeface="Arial"/>
                        </a:rPr>
                        <a:t>__ Zn</a:t>
                      </a:r>
                      <a:r>
                        <a:rPr lang="pt-BR" sz="2000" b="0" i="0" u="none" strike="noStrike" dirty="0">
                          <a:solidFill>
                            <a:srgbClr val="000000"/>
                          </a:solidFill>
                          <a:latin typeface="Arial"/>
                        </a:rPr>
                        <a:t> + </a:t>
                      </a:r>
                      <a:r>
                        <a:rPr lang="pt-BR" sz="2000" b="0" i="0" u="sng" dirty="0">
                          <a:solidFill>
                            <a:srgbClr val="000000"/>
                          </a:solidFill>
                          <a:latin typeface="Arial"/>
                        </a:rPr>
                        <a:t> </a:t>
                      </a:r>
                      <a:r>
                        <a:rPr lang="pt-BR" sz="2000" b="1" i="0" u="sng" dirty="0">
                          <a:solidFill>
                            <a:srgbClr val="FF0000"/>
                          </a:solidFill>
                          <a:latin typeface="Arial"/>
                        </a:rPr>
                        <a:t>2</a:t>
                      </a:r>
                      <a:r>
                        <a:rPr lang="pt-BR" sz="2000" b="0" i="0" u="sng" dirty="0">
                          <a:solidFill>
                            <a:srgbClr val="000000"/>
                          </a:solidFill>
                          <a:latin typeface="Arial"/>
                        </a:rPr>
                        <a:t> </a:t>
                      </a:r>
                      <a:r>
                        <a:rPr lang="pt-BR" sz="2000" b="0" i="0" u="none" strike="noStrike" dirty="0">
                          <a:solidFill>
                            <a:srgbClr val="000000"/>
                          </a:solidFill>
                          <a:latin typeface="Arial"/>
                        </a:rPr>
                        <a:t>HCl →  </a:t>
                      </a:r>
                      <a:r>
                        <a:rPr lang="pt-BR" sz="2000" b="0" i="0" u="none" strike="noStrike" dirty="0" smtClean="0">
                          <a:solidFill>
                            <a:srgbClr val="000000"/>
                          </a:solidFill>
                          <a:latin typeface="Arial"/>
                        </a:rPr>
                        <a:t>__ </a:t>
                      </a:r>
                      <a:r>
                        <a:rPr lang="pt-BR" sz="2000" b="0" i="0" u="none" strike="noStrike" dirty="0">
                          <a:solidFill>
                            <a:srgbClr val="000000"/>
                          </a:solidFill>
                          <a:latin typeface="Arial"/>
                        </a:rPr>
                        <a:t>H</a:t>
                      </a:r>
                      <a:r>
                        <a:rPr lang="pt-BR" sz="2000" b="0" i="0" u="none" strike="noStrike" baseline="-50000" dirty="0">
                          <a:solidFill>
                            <a:srgbClr val="000000"/>
                          </a:solidFill>
                          <a:latin typeface="Arial"/>
                        </a:rPr>
                        <a:t>2</a:t>
                      </a:r>
                      <a:r>
                        <a:rPr lang="pt-BR" sz="2000" b="0" i="0" u="none" strike="noStrike" dirty="0">
                          <a:solidFill>
                            <a:srgbClr val="000000"/>
                          </a:solidFill>
                          <a:latin typeface="Arial"/>
                        </a:rPr>
                        <a:t> </a:t>
                      </a:r>
                      <a:r>
                        <a:rPr lang="pt-BR" sz="2000" b="0" i="0" u="none" strike="noStrike" dirty="0" smtClean="0">
                          <a:solidFill>
                            <a:srgbClr val="000000"/>
                          </a:solidFill>
                          <a:latin typeface="Arial"/>
                        </a:rPr>
                        <a:t>+</a:t>
                      </a:r>
                      <a:r>
                        <a:rPr lang="pt-BR" sz="2000" b="0" i="0" u="none" strike="noStrike" dirty="0">
                          <a:solidFill>
                            <a:srgbClr val="000000"/>
                          </a:solidFill>
                          <a:latin typeface="Arial"/>
                        </a:rPr>
                        <a:t> </a:t>
                      </a:r>
                      <a:r>
                        <a:rPr lang="pt-BR" sz="2000" b="0" i="0" u="none" strike="noStrike" dirty="0" smtClean="0">
                          <a:solidFill>
                            <a:srgbClr val="000000"/>
                          </a:solidFill>
                          <a:latin typeface="Arial"/>
                        </a:rPr>
                        <a:t>__</a:t>
                      </a:r>
                      <a:r>
                        <a:rPr lang="pt-BR" sz="2000" b="0" i="0" u="none" strike="noStrike" baseline="0" dirty="0" smtClean="0">
                          <a:solidFill>
                            <a:srgbClr val="000000"/>
                          </a:solidFill>
                          <a:latin typeface="Arial"/>
                        </a:rPr>
                        <a:t> </a:t>
                      </a:r>
                      <a:r>
                        <a:rPr lang="pt-BR" sz="2000" b="0" i="0" u="none" strike="noStrike" dirty="0" smtClean="0">
                          <a:solidFill>
                            <a:srgbClr val="000000"/>
                          </a:solidFill>
                          <a:latin typeface="Arial"/>
                        </a:rPr>
                        <a:t>ZnCl</a:t>
                      </a:r>
                      <a:r>
                        <a:rPr lang="pt-BR" sz="2000" b="0" i="0" u="none" strike="noStrike" baseline="-50000" dirty="0" smtClean="0">
                          <a:solidFill>
                            <a:srgbClr val="000000"/>
                          </a:solidFill>
                          <a:latin typeface="Arial"/>
                        </a:rPr>
                        <a:t>2</a:t>
                      </a:r>
                      <a:endParaRPr lang="pt-BR" sz="2000" baseline="-50000" dirty="0"/>
                    </a:p>
                    <a:p>
                      <a:pPr fontAlgn="t"/>
                      <a:r>
                        <a:rPr lang="pt-BR" sz="2000" dirty="0"/>
                        <a:t/>
                      </a:r>
                      <a:br>
                        <a:rPr lang="pt-BR" sz="2000" dirty="0"/>
                      </a:br>
                      <a:endParaRPr lang="pt-BR"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3. If mass is not conserved, you will balance the equation by adding coefficients before molecules. *Do not change any subscripts.*</a:t>
                      </a:r>
                      <a:endParaRPr lang="en-US" sz="2000" dirty="0"/>
                    </a:p>
                    <a:p>
                      <a:pPr rtl="0" fontAlgn="t">
                        <a:spcBef>
                          <a:spcPts val="0"/>
                        </a:spcBef>
                        <a:spcAft>
                          <a:spcPts val="0"/>
                        </a:spcAft>
                      </a:pPr>
                      <a:r>
                        <a:rPr lang="en-US" sz="2000" dirty="0"/>
                        <a:t/>
                      </a:r>
                      <a:br>
                        <a:rPr lang="en-US" sz="2000" dirty="0"/>
                      </a:br>
                      <a:r>
                        <a:rPr lang="en-US" sz="2000" b="0" i="0" u="none" strike="noStrike" dirty="0">
                          <a:solidFill>
                            <a:srgbClr val="000000"/>
                          </a:solidFill>
                          <a:latin typeface="Arial"/>
                        </a:rPr>
                        <a:t>Start with an element that only appears once on each side. On the side that has fewer atoms of that element, </a:t>
                      </a:r>
                      <a:r>
                        <a:rPr lang="en-US" sz="2000" b="0" i="0" u="none" strike="noStrike" dirty="0">
                          <a:solidFill>
                            <a:srgbClr val="FF0000"/>
                          </a:solidFill>
                          <a:latin typeface="Arial"/>
                        </a:rPr>
                        <a:t>add a coefficient before the molecule containing that element</a:t>
                      </a:r>
                      <a:r>
                        <a:rPr lang="en-US" sz="2000" b="0" i="0" u="none" strike="noStrike" dirty="0">
                          <a:solidFill>
                            <a:srgbClr val="000000"/>
                          </a:solidFill>
                          <a:latin typeface="Arial"/>
                        </a:rPr>
                        <a:t>, so that the number of atoms of that element on both sides are equal.</a:t>
                      </a:r>
                      <a:endParaRPr lang="en-US" sz="2000" dirty="0"/>
                    </a:p>
                    <a:p>
                      <a:pPr rtl="0" fontAlgn="t">
                        <a:spcBef>
                          <a:spcPts val="0"/>
                        </a:spcBef>
                        <a:spcAft>
                          <a:spcPts val="0"/>
                        </a:spcAft>
                      </a:pPr>
                      <a:r>
                        <a:rPr lang="en-US" sz="2000" dirty="0"/>
                        <a:t/>
                      </a:r>
                      <a:br>
                        <a:rPr lang="en-US" sz="2000" dirty="0"/>
                      </a:br>
                      <a:r>
                        <a:rPr lang="en-US" sz="2000" b="0" i="0" u="none" strike="noStrike" dirty="0">
                          <a:solidFill>
                            <a:srgbClr val="000000"/>
                          </a:solidFill>
                          <a:latin typeface="Arial"/>
                        </a:rPr>
                        <a:t>In the T chart, multiply the coefficient by the subscript on each element in the molecule to get the </a:t>
                      </a:r>
                      <a:r>
                        <a:rPr lang="en-US" sz="2000" b="0" i="0" u="none" strike="noStrike" dirty="0">
                          <a:solidFill>
                            <a:srgbClr val="0000FF"/>
                          </a:solidFill>
                          <a:latin typeface="Arial"/>
                        </a:rPr>
                        <a:t>new numbers of atoms.</a:t>
                      </a:r>
                      <a:endParaRPr lang="en-US" sz="2000" dirty="0"/>
                    </a:p>
                  </a:txBody>
                  <a:tcPr marL="66675" marR="66675" marT="66675" marB="66675"/>
                </a:tc>
              </a:tr>
            </a:tbl>
          </a:graphicData>
        </a:graphic>
      </p:graphicFrame>
      <p:sp>
        <p:nvSpPr>
          <p:cNvPr id="33794" name="AutoShape 2" descr="https://docs.google.com/a/u.rochester.edu/drawings/d/sO3d1N9nLeWHNc3gnGP4j1Q/image?w=232&amp;h=146&amp;rev=13&amp;ac=1"/>
          <p:cNvSpPr>
            <a:spLocks noChangeAspect="1" noChangeArrowheads="1"/>
          </p:cNvSpPr>
          <p:nvPr/>
        </p:nvSpPr>
        <p:spPr bwMode="auto">
          <a:xfrm>
            <a:off x="1679575" y="84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4818" name="Picture 2" descr="C:\Users\Breanna\Documents\2013 Fall Seminar\Chemical Reactions Unit -4wkpt2\Balancing equations manipulatives (1).jpg"/>
          <p:cNvPicPr>
            <a:picLocks noChangeAspect="1" noChangeArrowheads="1"/>
          </p:cNvPicPr>
          <p:nvPr/>
        </p:nvPicPr>
        <p:blipFill>
          <a:blip r:embed="rId2" cstate="print"/>
          <a:srcRect l="18667" t="12444" r="26667" b="49778"/>
          <a:stretch>
            <a:fillRect/>
          </a:stretch>
        </p:blipFill>
        <p:spPr bwMode="auto">
          <a:xfrm>
            <a:off x="1915764" y="1790724"/>
            <a:ext cx="4180236" cy="2552677"/>
          </a:xfrm>
          <a:prstGeom prst="rect">
            <a:avLst/>
          </a:prstGeom>
          <a:noFill/>
        </p:spPr>
      </p:pic>
    </p:spTree>
    <p:extLst>
      <p:ext uri="{BB962C8B-B14F-4D97-AF65-F5344CB8AC3E}">
        <p14:creationId xmlns:p14="http://schemas.microsoft.com/office/powerpoint/2010/main" val="102382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p:cNvGraphicFramePr>
            <a:graphicFrameLocks noGrp="1"/>
          </p:cNvGraphicFramePr>
          <p:nvPr/>
        </p:nvGraphicFramePr>
        <p:xfrm>
          <a:off x="1828800" y="457200"/>
          <a:ext cx="8534400" cy="6096000"/>
        </p:xfrm>
        <a:graphic>
          <a:graphicData uri="http://schemas.openxmlformats.org/drawingml/2006/table">
            <a:tbl>
              <a:tblPr firstRow="1" bandRow="1">
                <a:tableStyleId>{5C22544A-7EE6-4342-B048-85BDC9FD1C3A}</a:tableStyleId>
              </a:tblPr>
              <a:tblGrid>
                <a:gridCol w="4267200"/>
                <a:gridCol w="4267200"/>
              </a:tblGrid>
              <a:tr h="663330">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5432670">
                <a:tc>
                  <a:txBody>
                    <a:bodyPr/>
                    <a:lstStyle/>
                    <a:p>
                      <a:pPr rtl="0" fontAlgn="t">
                        <a:spcBef>
                          <a:spcPts val="0"/>
                        </a:spcBef>
                        <a:spcAft>
                          <a:spcPts val="0"/>
                        </a:spcAft>
                      </a:pPr>
                      <a:r>
                        <a:rPr lang="en-US" sz="2000" b="0" i="0" u="none" strike="noStrike" dirty="0">
                          <a:solidFill>
                            <a:srgbClr val="000000"/>
                          </a:solidFill>
                          <a:latin typeface="Arial"/>
                        </a:rPr>
                        <a:t>Final answer: </a:t>
                      </a:r>
                      <a:endParaRPr lang="en-US" sz="2000" b="0" i="0" u="none" strike="noStrike" dirty="0" smtClean="0">
                        <a:solidFill>
                          <a:srgbClr val="000000"/>
                        </a:solidFill>
                        <a:latin typeface="Arial"/>
                      </a:endParaRPr>
                    </a:p>
                    <a:p>
                      <a:pPr algn="ctr" rtl="0" fontAlgn="t">
                        <a:spcBef>
                          <a:spcPts val="0"/>
                        </a:spcBef>
                        <a:spcAft>
                          <a:spcPts val="0"/>
                        </a:spcAft>
                      </a:pPr>
                      <a:r>
                        <a:rPr lang="pt-BR" sz="2000" b="0" i="0" u="none" strike="noStrike" dirty="0" smtClean="0">
                          <a:solidFill>
                            <a:srgbClr val="000000"/>
                          </a:solidFill>
                          <a:latin typeface="+mn-lt"/>
                        </a:rPr>
                        <a:t>Zn + 2</a:t>
                      </a:r>
                      <a:r>
                        <a:rPr lang="pt-BR" sz="2000" b="0" i="0" u="none" strike="noStrike" baseline="0" dirty="0" smtClean="0">
                          <a:solidFill>
                            <a:srgbClr val="000000"/>
                          </a:solidFill>
                          <a:latin typeface="+mn-lt"/>
                        </a:rPr>
                        <a:t> </a:t>
                      </a:r>
                      <a:r>
                        <a:rPr lang="pt-BR" sz="2000" b="0" i="0" u="none" strike="noStrike" dirty="0" smtClean="0">
                          <a:solidFill>
                            <a:srgbClr val="000000"/>
                          </a:solidFill>
                          <a:latin typeface="+mn-lt"/>
                        </a:rPr>
                        <a:t>HCl → H</a:t>
                      </a:r>
                      <a:r>
                        <a:rPr lang="pt-BR" sz="2000" b="0" i="0" u="none" strike="noStrike" baseline="-50000" dirty="0" smtClean="0">
                          <a:solidFill>
                            <a:srgbClr val="000000"/>
                          </a:solidFill>
                          <a:latin typeface="+mn-lt"/>
                        </a:rPr>
                        <a:t>2</a:t>
                      </a:r>
                      <a:r>
                        <a:rPr lang="pt-BR" sz="2000" b="0" i="0" u="none" strike="noStrike" dirty="0" smtClean="0">
                          <a:solidFill>
                            <a:srgbClr val="000000"/>
                          </a:solidFill>
                          <a:latin typeface="+mn-lt"/>
                        </a:rPr>
                        <a:t> + ZnCl</a:t>
                      </a:r>
                      <a:r>
                        <a:rPr lang="pt-BR" sz="2000" b="0" i="0" u="none" strike="noStrike" baseline="-50000" dirty="0" smtClean="0">
                          <a:solidFill>
                            <a:srgbClr val="000000"/>
                          </a:solidFill>
                          <a:latin typeface="+mn-lt"/>
                        </a:rPr>
                        <a:t>2</a:t>
                      </a:r>
                      <a:endParaRPr lang="pt-BR" sz="2000" baseline="-50000" dirty="0" smtClean="0"/>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r>
                        <a:rPr lang="en-US" sz="2000" b="0" i="0" u="none" strike="noStrike" dirty="0" smtClean="0">
                          <a:solidFill>
                            <a:srgbClr val="000000"/>
                          </a:solidFill>
                          <a:latin typeface="Arial"/>
                        </a:rPr>
                        <a:t>Mass </a:t>
                      </a:r>
                      <a:r>
                        <a:rPr lang="en-US" sz="2000" b="0" i="0" u="none" strike="noStrike" dirty="0">
                          <a:solidFill>
                            <a:srgbClr val="000000"/>
                          </a:solidFill>
                          <a:latin typeface="Arial"/>
                        </a:rPr>
                        <a:t>is now conserved so the equation is balanced properly.</a:t>
                      </a: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4. Again, does each element start and end with the same number of atoms?</a:t>
                      </a:r>
                      <a:endParaRPr lang="en-US" sz="2000" dirty="0"/>
                    </a:p>
                    <a:p>
                      <a:pPr rtl="0" fontAlgn="t">
                        <a:spcBef>
                          <a:spcPts val="0"/>
                        </a:spcBef>
                        <a:spcAft>
                          <a:spcPts val="0"/>
                        </a:spcAft>
                      </a:pPr>
                      <a:r>
                        <a:rPr lang="en-US" sz="2000" b="0" i="0" u="none" strike="noStrike" dirty="0">
                          <a:solidFill>
                            <a:srgbClr val="000000"/>
                          </a:solidFill>
                          <a:latin typeface="Arial"/>
                        </a:rPr>
                        <a:t> </a:t>
                      </a:r>
                      <a:endParaRPr lang="en-US" sz="2000" b="0" i="0" u="none" strike="noStrike" dirty="0" smtClean="0">
                        <a:solidFill>
                          <a:srgbClr val="000000"/>
                        </a:solidFill>
                        <a:latin typeface="Arial"/>
                      </a:endParaRPr>
                    </a:p>
                    <a:p>
                      <a:pPr rtl="0" fontAlgn="t">
                        <a:spcBef>
                          <a:spcPts val="0"/>
                        </a:spcBef>
                        <a:spcAft>
                          <a:spcPts val="0"/>
                        </a:spcAft>
                      </a:pPr>
                      <a:r>
                        <a:rPr lang="en-US" sz="2000" b="0" i="0" u="none" strike="noStrike" dirty="0" smtClean="0">
                          <a:solidFill>
                            <a:srgbClr val="000000"/>
                          </a:solidFill>
                          <a:latin typeface="Arial"/>
                        </a:rPr>
                        <a:t>Yes </a:t>
                      </a:r>
                      <a:r>
                        <a:rPr lang="en-US" sz="2000" b="0" i="0" u="none" strike="noStrike" dirty="0">
                          <a:solidFill>
                            <a:srgbClr val="000000"/>
                          </a:solidFill>
                          <a:latin typeface="Arial"/>
                        </a:rPr>
                        <a:t>→ Mass is conserved and the equation is balanced</a:t>
                      </a:r>
                      <a:endParaRPr lang="en-US" sz="2000" dirty="0"/>
                    </a:p>
                    <a:p>
                      <a:pPr rtl="0" fontAlgn="t">
                        <a:spcBef>
                          <a:spcPts val="0"/>
                        </a:spcBef>
                        <a:spcAft>
                          <a:spcPts val="0"/>
                        </a:spcAft>
                      </a:pPr>
                      <a:r>
                        <a:rPr lang="en-US" sz="2000" b="0" i="0" u="none" strike="noStrike" dirty="0">
                          <a:solidFill>
                            <a:srgbClr val="000000"/>
                          </a:solidFill>
                          <a:latin typeface="Arial"/>
                        </a:rPr>
                        <a:t> No → Mass is not conserved and you need to change another coefficient. Repeat step </a:t>
                      </a:r>
                      <a:r>
                        <a:rPr lang="en-US" sz="2000" b="0" i="0" u="none" strike="noStrike" dirty="0" smtClean="0">
                          <a:solidFill>
                            <a:srgbClr val="000000"/>
                          </a:solidFill>
                          <a:latin typeface="Arial"/>
                        </a:rPr>
                        <a:t>3</a:t>
                      </a: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dirty="0" smtClean="0"/>
                    </a:p>
                    <a:p>
                      <a:pPr rtl="0" fontAlgn="t">
                        <a:spcBef>
                          <a:spcPts val="0"/>
                        </a:spcBef>
                        <a:spcAft>
                          <a:spcPts val="0"/>
                        </a:spcAft>
                      </a:pPr>
                      <a:endParaRPr lang="en-US" sz="2000" dirty="0" smtClean="0"/>
                    </a:p>
                    <a:p>
                      <a:pPr rtl="0" fontAlgn="t">
                        <a:spcBef>
                          <a:spcPts val="0"/>
                        </a:spcBef>
                        <a:spcAft>
                          <a:spcPts val="0"/>
                        </a:spcAft>
                      </a:pPr>
                      <a:endParaRPr lang="en-US" sz="2000" dirty="0" smtClean="0"/>
                    </a:p>
                  </a:txBody>
                  <a:tcPr marL="66675" marR="66675" marT="66675" marB="66675"/>
                </a:tc>
              </a:tr>
            </a:tbl>
          </a:graphicData>
        </a:graphic>
      </p:graphicFrame>
      <p:pic>
        <p:nvPicPr>
          <p:cNvPr id="34819" name="Picture 3" descr="C:\Users\Breanna\Documents\2013 Fall Seminar\Chemical Reactions Unit -4wkpt2\Balancing equations manipulatives (2).jpg"/>
          <p:cNvPicPr>
            <a:picLocks noChangeAspect="1" noChangeArrowheads="1"/>
          </p:cNvPicPr>
          <p:nvPr/>
        </p:nvPicPr>
        <p:blipFill>
          <a:blip r:embed="rId2" cstate="print"/>
          <a:srcRect l="21333" t="12444" r="28000" b="49778"/>
          <a:stretch>
            <a:fillRect/>
          </a:stretch>
        </p:blipFill>
        <p:spPr bwMode="auto">
          <a:xfrm>
            <a:off x="1932042" y="2057400"/>
            <a:ext cx="4087759" cy="2286000"/>
          </a:xfrm>
          <a:prstGeom prst="rect">
            <a:avLst/>
          </a:prstGeom>
          <a:noFill/>
        </p:spPr>
      </p:pic>
    </p:spTree>
    <p:extLst>
      <p:ext uri="{BB962C8B-B14F-4D97-AF65-F5344CB8AC3E}">
        <p14:creationId xmlns:p14="http://schemas.microsoft.com/office/powerpoint/2010/main" val="357142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365125"/>
            <a:ext cx="11462197" cy="1325563"/>
          </a:xfrm>
        </p:spPr>
        <p:txBody>
          <a:bodyPr>
            <a:normAutofit fontScale="90000"/>
          </a:bodyPr>
          <a:lstStyle/>
          <a:p>
            <a:r>
              <a:rPr lang="en-US" dirty="0" smtClean="0"/>
              <a:t>Label the following reaction types as either… </a:t>
            </a:r>
            <a:br>
              <a:rPr lang="en-US" dirty="0" smtClean="0"/>
            </a:br>
            <a:r>
              <a:rPr lang="en-US" sz="3300" dirty="0" smtClean="0"/>
              <a:t>Synthesis, Single Replacement, Double Replacement, OR Decomposition</a:t>
            </a:r>
            <a:endParaRPr lang="en-US" sz="33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2788" y="1860997"/>
            <a:ext cx="8886423" cy="4443212"/>
          </a:xfrm>
        </p:spPr>
      </p:pic>
    </p:spTree>
    <p:extLst>
      <p:ext uri="{BB962C8B-B14F-4D97-AF65-F5344CB8AC3E}">
        <p14:creationId xmlns:p14="http://schemas.microsoft.com/office/powerpoint/2010/main" val="324047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5328" y="1515007"/>
            <a:ext cx="7812036" cy="5859027"/>
          </a:xfrm>
        </p:spPr>
      </p:pic>
      <p:sp>
        <p:nvSpPr>
          <p:cNvPr id="2" name="Title 1"/>
          <p:cNvSpPr>
            <a:spLocks noGrp="1"/>
          </p:cNvSpPr>
          <p:nvPr>
            <p:ph type="title"/>
          </p:nvPr>
        </p:nvSpPr>
        <p:spPr>
          <a:xfrm>
            <a:off x="734096" y="365125"/>
            <a:ext cx="11083268" cy="1682616"/>
          </a:xfrm>
          <a:solidFill>
            <a:schemeClr val="bg1">
              <a:lumMod val="85000"/>
            </a:schemeClr>
          </a:solidFill>
        </p:spPr>
        <p:txBody>
          <a:bodyPr>
            <a:normAutofit fontScale="90000"/>
          </a:bodyPr>
          <a:lstStyle/>
          <a:p>
            <a:r>
              <a:rPr lang="en-US" b="1" u="sng" dirty="0" smtClean="0"/>
              <a:t>Combustion Reaction</a:t>
            </a:r>
            <a:r>
              <a:rPr lang="en-US" dirty="0" smtClean="0"/>
              <a:t>: A reaction with oxygen that releases energy and </a:t>
            </a:r>
            <a:r>
              <a:rPr lang="en-US" b="1" dirty="0" smtClean="0"/>
              <a:t>always</a:t>
            </a:r>
            <a:r>
              <a:rPr lang="en-US" dirty="0" smtClean="0"/>
              <a:t> produces carbon dioxide and water</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14" y="2047741"/>
            <a:ext cx="3657600" cy="3776472"/>
          </a:xfrm>
          <a:prstGeom prst="rect">
            <a:avLst/>
          </a:prstGeom>
        </p:spPr>
      </p:pic>
      <p:sp>
        <p:nvSpPr>
          <p:cNvPr id="8" name="TextBox 7"/>
          <p:cNvSpPr txBox="1"/>
          <p:nvPr/>
        </p:nvSpPr>
        <p:spPr>
          <a:xfrm>
            <a:off x="360609" y="6055687"/>
            <a:ext cx="11713344" cy="477054"/>
          </a:xfrm>
          <a:prstGeom prst="rect">
            <a:avLst/>
          </a:prstGeom>
          <a:noFill/>
        </p:spPr>
        <p:txBody>
          <a:bodyPr wrap="square" rtlCol="0">
            <a:spAutoFit/>
          </a:bodyPr>
          <a:lstStyle/>
          <a:p>
            <a:r>
              <a:rPr lang="en-US" sz="2500" dirty="0" smtClean="0">
                <a:solidFill>
                  <a:srgbClr val="FF0000"/>
                </a:solidFill>
                <a:latin typeface="Aharoni" panose="02010803020104030203" pitchFamily="2" charset="-79"/>
                <a:cs typeface="Aharoni" panose="02010803020104030203" pitchFamily="2" charset="-79"/>
              </a:rPr>
              <a:t>Common Mistake!!! </a:t>
            </a:r>
            <a:r>
              <a:rPr lang="en-US" sz="2200" dirty="0" smtClean="0">
                <a:solidFill>
                  <a:srgbClr val="FF0000"/>
                </a:solidFill>
                <a:latin typeface="Aharoni" panose="02010803020104030203" pitchFamily="2" charset="-79"/>
                <a:cs typeface="Aharoni" panose="02010803020104030203" pitchFamily="2" charset="-79"/>
              </a:rPr>
              <a:t>Do NOT confuse these reactions with replacement reactions.</a:t>
            </a:r>
            <a:endParaRPr lang="en-US" sz="2200" dirty="0">
              <a:solidFill>
                <a:srgbClr val="FF0000"/>
              </a:solidFill>
              <a:latin typeface="Aharoni" panose="02010803020104030203" pitchFamily="2" charset="-79"/>
              <a:cs typeface="Aharoni" panose="02010803020104030203" pitchFamily="2" charset="-79"/>
            </a:endParaRPr>
          </a:p>
        </p:txBody>
      </p:sp>
      <p:sp>
        <p:nvSpPr>
          <p:cNvPr id="10" name="Right Arrow 9"/>
          <p:cNvSpPr/>
          <p:nvPr/>
        </p:nvSpPr>
        <p:spPr>
          <a:xfrm rot="19993016">
            <a:off x="1288517" y="4147392"/>
            <a:ext cx="3168203" cy="1068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Example of particle diagrams</a:t>
            </a:r>
          </a:p>
          <a:p>
            <a:pPr algn="ctr"/>
            <a:endParaRPr lang="en-US" dirty="0">
              <a:solidFill>
                <a:sysClr val="windowText" lastClr="000000"/>
              </a:solidFill>
            </a:endParaRPr>
          </a:p>
        </p:txBody>
      </p:sp>
    </p:spTree>
    <p:extLst>
      <p:ext uri="{BB962C8B-B14F-4D97-AF65-F5344CB8AC3E}">
        <p14:creationId xmlns:p14="http://schemas.microsoft.com/office/powerpoint/2010/main" val="224977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fontScale="90000"/>
          </a:bodyPr>
          <a:lstStyle/>
          <a:p>
            <a:r>
              <a:rPr lang="en-US" dirty="0" smtClean="0"/>
              <a:t>Identify the following reactions as…</a:t>
            </a:r>
            <a:br>
              <a:rPr lang="en-US" dirty="0" smtClean="0"/>
            </a:br>
            <a:r>
              <a:rPr lang="en-US" sz="3300" dirty="0" smtClean="0"/>
              <a:t>Synthesis, Decomposition, Single Replacement, Double Replacement, OR Combustion</a:t>
            </a:r>
            <a:endParaRPr lang="en-US" sz="3300" dirty="0"/>
          </a:p>
        </p:txBody>
      </p:sp>
      <p:pic>
        <p:nvPicPr>
          <p:cNvPr id="4" name="Picture 3"/>
          <p:cNvPicPr>
            <a:picLocks noChangeAspect="1"/>
          </p:cNvPicPr>
          <p:nvPr/>
        </p:nvPicPr>
        <p:blipFill>
          <a:blip r:embed="rId2"/>
          <a:stretch>
            <a:fillRect/>
          </a:stretch>
        </p:blipFill>
        <p:spPr>
          <a:xfrm>
            <a:off x="260963" y="2080272"/>
            <a:ext cx="11670074" cy="2697789"/>
          </a:xfrm>
          <a:prstGeom prst="rect">
            <a:avLst/>
          </a:prstGeom>
        </p:spPr>
      </p:pic>
      <p:pic>
        <p:nvPicPr>
          <p:cNvPr id="5" name="Picture 4"/>
          <p:cNvPicPr>
            <a:picLocks noChangeAspect="1"/>
          </p:cNvPicPr>
          <p:nvPr/>
        </p:nvPicPr>
        <p:blipFill>
          <a:blip r:embed="rId3"/>
          <a:stretch>
            <a:fillRect/>
          </a:stretch>
        </p:blipFill>
        <p:spPr>
          <a:xfrm>
            <a:off x="441268" y="4900945"/>
            <a:ext cx="11337383" cy="662728"/>
          </a:xfrm>
          <a:prstGeom prst="rect">
            <a:avLst/>
          </a:prstGeom>
        </p:spPr>
      </p:pic>
    </p:spTree>
    <p:extLst>
      <p:ext uri="{BB962C8B-B14F-4D97-AF65-F5344CB8AC3E}">
        <p14:creationId xmlns:p14="http://schemas.microsoft.com/office/powerpoint/2010/main" val="47500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9163"/>
            <a:ext cx="9478851" cy="3617061"/>
          </a:xfrm>
        </p:spPr>
        <p:txBody>
          <a:bodyPr>
            <a:normAutofit/>
          </a:bodyPr>
          <a:lstStyle/>
          <a:p>
            <a:r>
              <a:rPr lang="en-US" dirty="0" smtClean="0">
                <a:latin typeface="Algerian" panose="04020705040A02060702" pitchFamily="82" charset="0"/>
              </a:rPr>
              <a:t>Conservation of Mass: Balancing Equations</a:t>
            </a:r>
            <a:endParaRPr lang="en-US"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442" y="3171276"/>
            <a:ext cx="4902558" cy="3686724"/>
          </a:xfrm>
          <a:prstGeom prst="rect">
            <a:avLst/>
          </a:prstGeom>
        </p:spPr>
      </p:pic>
    </p:spTree>
    <p:extLst>
      <p:ext uri="{BB962C8B-B14F-4D97-AF65-F5344CB8AC3E}">
        <p14:creationId xmlns:p14="http://schemas.microsoft.com/office/powerpoint/2010/main" val="2207933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a:xfrm>
            <a:off x="2318196" y="365125"/>
            <a:ext cx="9035603" cy="1325563"/>
          </a:xfrm>
        </p:spPr>
        <p:txBody>
          <a:bodyPr/>
          <a:lstStyle/>
          <a:p>
            <a:r>
              <a:rPr lang="en-US" dirty="0" smtClean="0"/>
              <a:t>Law of Conservation of Matter</a:t>
            </a:r>
            <a:endParaRPr lang="en-US" dirty="0"/>
          </a:p>
        </p:txBody>
      </p:sp>
      <p:sp>
        <p:nvSpPr>
          <p:cNvPr id="5" name="Rectangle 4"/>
          <p:cNvSpPr/>
          <p:nvPr/>
        </p:nvSpPr>
        <p:spPr>
          <a:xfrm>
            <a:off x="2057400" y="2125278"/>
            <a:ext cx="7924800" cy="2751522"/>
          </a:xfrm>
          <a:prstGeom prst="rect">
            <a:avLst/>
          </a:prstGeom>
        </p:spPr>
        <p:txBody>
          <a:bodyPr wrap="square">
            <a:spAutoFit/>
          </a:bodyPr>
          <a:lstStyle/>
          <a:p>
            <a:pPr lvl="1">
              <a:lnSpc>
                <a:spcPct val="80000"/>
              </a:lnSpc>
              <a:defRPr/>
            </a:pPr>
            <a:r>
              <a:rPr lang="en-US" sz="3600" dirty="0"/>
              <a:t>In </a:t>
            </a:r>
            <a:r>
              <a:rPr lang="en-US" sz="3600" dirty="0"/>
              <a:t>a chemical reaction, matter can be neither created nor destroyed</a:t>
            </a:r>
            <a:r>
              <a:rPr lang="en-US" sz="3600" dirty="0"/>
              <a:t>.</a:t>
            </a:r>
          </a:p>
          <a:p>
            <a:pPr lvl="1">
              <a:lnSpc>
                <a:spcPct val="80000"/>
              </a:lnSpc>
              <a:defRPr/>
            </a:pPr>
            <a:endParaRPr lang="en-US" sz="3600" dirty="0"/>
          </a:p>
          <a:p>
            <a:pPr lvl="1">
              <a:lnSpc>
                <a:spcPct val="80000"/>
              </a:lnSpc>
              <a:defRPr/>
            </a:pPr>
            <a:r>
              <a:rPr lang="en-US" sz="3600" dirty="0"/>
              <a:t>In a chemical reaction, the amount of reactants equal the amount of products.</a:t>
            </a:r>
          </a:p>
        </p:txBody>
      </p:sp>
    </p:spTree>
    <p:extLst>
      <p:ext uri="{BB962C8B-B14F-4D97-AF65-F5344CB8AC3E}">
        <p14:creationId xmlns:p14="http://schemas.microsoft.com/office/powerpoint/2010/main" val="281688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a:xfrm>
            <a:off x="2524258" y="365125"/>
            <a:ext cx="8829541" cy="1325563"/>
          </a:xfrm>
        </p:spPr>
        <p:txBody>
          <a:bodyPr/>
          <a:lstStyle/>
          <a:p>
            <a:r>
              <a:rPr lang="en-US" dirty="0" smtClean="0"/>
              <a:t>Law of Conservation of Matter</a:t>
            </a:r>
            <a:endParaRPr lang="en-US" dirty="0"/>
          </a:p>
        </p:txBody>
      </p:sp>
      <p:sp>
        <p:nvSpPr>
          <p:cNvPr id="5" name="Rectangle 4"/>
          <p:cNvSpPr/>
          <p:nvPr/>
        </p:nvSpPr>
        <p:spPr>
          <a:xfrm>
            <a:off x="2057400" y="2125278"/>
            <a:ext cx="7924800" cy="2123658"/>
          </a:xfrm>
          <a:prstGeom prst="rect">
            <a:avLst/>
          </a:prstGeom>
        </p:spPr>
        <p:txBody>
          <a:bodyPr wrap="square">
            <a:spAutoFit/>
          </a:bodyPr>
          <a:lstStyle/>
          <a:p>
            <a:pPr>
              <a:defRPr/>
            </a:pPr>
            <a:r>
              <a:rPr lang="en-US" sz="3600" dirty="0"/>
              <a:t>Law of Conservation of </a:t>
            </a:r>
            <a:r>
              <a:rPr lang="en-US" sz="3600" b="1" i="1" dirty="0"/>
              <a:t>Atoms</a:t>
            </a:r>
            <a:r>
              <a:rPr lang="en-US" sz="3600" dirty="0"/>
              <a:t>:</a:t>
            </a:r>
          </a:p>
          <a:p>
            <a:pPr lvl="1">
              <a:defRPr/>
            </a:pPr>
            <a:r>
              <a:rPr lang="en-US" sz="3200" dirty="0"/>
              <a:t>The number of atoms of each type of element must be the same on each side of the equation.</a:t>
            </a:r>
          </a:p>
        </p:txBody>
      </p:sp>
    </p:spTree>
    <p:extLst>
      <p:ext uri="{BB962C8B-B14F-4D97-AF65-F5344CB8AC3E}">
        <p14:creationId xmlns:p14="http://schemas.microsoft.com/office/powerpoint/2010/main" val="3375782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463639" y="152400"/>
            <a:ext cx="11118761" cy="1265237"/>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What happens when a given equation does not conserve mass?</a:t>
            </a:r>
            <a:endParaRPr lang="en-US" dirty="0"/>
          </a:p>
        </p:txBody>
      </p:sp>
      <p:sp>
        <p:nvSpPr>
          <p:cNvPr id="6" name="TextBox 5"/>
          <p:cNvSpPr txBox="1"/>
          <p:nvPr/>
        </p:nvSpPr>
        <p:spPr>
          <a:xfrm>
            <a:off x="1752600" y="1835290"/>
            <a:ext cx="8763000" cy="5632311"/>
          </a:xfrm>
          <a:prstGeom prst="rect">
            <a:avLst/>
          </a:prstGeom>
          <a:noFill/>
        </p:spPr>
        <p:txBody>
          <a:bodyPr wrap="square" rtlCol="0">
            <a:spAutoFit/>
          </a:bodyPr>
          <a:lstStyle/>
          <a:p>
            <a:pPr algn="ctr"/>
            <a:r>
              <a:rPr lang="en-US" sz="3200" dirty="0">
                <a:solidFill>
                  <a:srgbClr val="000000"/>
                </a:solidFill>
              </a:rPr>
              <a:t># atoms for reactants  </a:t>
            </a:r>
            <a:r>
              <a:rPr lang="en-US" sz="4000" dirty="0">
                <a:solidFill>
                  <a:srgbClr val="000000"/>
                </a:solidFill>
              </a:rPr>
              <a:t>≠ </a:t>
            </a:r>
            <a:r>
              <a:rPr lang="en-US" sz="3200" dirty="0">
                <a:solidFill>
                  <a:srgbClr val="000000"/>
                </a:solidFill>
              </a:rPr>
              <a:t> # atoms of products</a:t>
            </a:r>
          </a:p>
          <a:p>
            <a:pPr algn="ctr"/>
            <a:endParaRPr lang="en-US" sz="3200" dirty="0">
              <a:solidFill>
                <a:srgbClr val="000000"/>
              </a:solidFill>
            </a:endParaRPr>
          </a:p>
          <a:p>
            <a:pPr algn="ctr"/>
            <a:endParaRPr lang="en-US" sz="3200" dirty="0">
              <a:solidFill>
                <a:srgbClr val="000000"/>
              </a:solidFill>
            </a:endParaRPr>
          </a:p>
          <a:p>
            <a:pPr algn="ctr"/>
            <a:r>
              <a:rPr lang="en-US" sz="3200" dirty="0">
                <a:solidFill>
                  <a:srgbClr val="000000"/>
                </a:solidFill>
              </a:rPr>
              <a:t>Mass is NOT conserved</a:t>
            </a:r>
          </a:p>
          <a:p>
            <a:pPr algn="ctr"/>
            <a:endParaRPr lang="en-US" sz="3200" dirty="0">
              <a:solidFill>
                <a:srgbClr val="000000"/>
              </a:solidFill>
            </a:endParaRPr>
          </a:p>
          <a:p>
            <a:pPr algn="ctr"/>
            <a:endParaRPr lang="en-US" sz="3200" dirty="0">
              <a:solidFill>
                <a:srgbClr val="000000"/>
              </a:solidFill>
            </a:endParaRPr>
          </a:p>
          <a:p>
            <a:pPr algn="ctr"/>
            <a:r>
              <a:rPr lang="en-US" sz="3200" dirty="0">
                <a:solidFill>
                  <a:srgbClr val="000000"/>
                </a:solidFill>
              </a:rPr>
              <a:t>Must </a:t>
            </a:r>
            <a:r>
              <a:rPr lang="en-US" sz="3200" b="1" dirty="0">
                <a:solidFill>
                  <a:srgbClr val="000000"/>
                </a:solidFill>
              </a:rPr>
              <a:t>balance the equation </a:t>
            </a:r>
            <a:r>
              <a:rPr lang="en-US" sz="3200" dirty="0">
                <a:solidFill>
                  <a:srgbClr val="000000"/>
                </a:solidFill>
              </a:rPr>
              <a:t>by adding coefficients to the elements/compounds in the reaction.</a:t>
            </a:r>
          </a:p>
          <a:p>
            <a:pPr algn="ctr"/>
            <a:endParaRPr lang="en-US" sz="3200" dirty="0">
              <a:solidFill>
                <a:srgbClr val="000000"/>
              </a:solidFill>
            </a:endParaRPr>
          </a:p>
          <a:p>
            <a:pPr algn="ctr"/>
            <a:endParaRPr lang="en-US" sz="3200" dirty="0">
              <a:solidFill>
                <a:srgbClr val="000000"/>
              </a:solidFill>
            </a:endParaRPr>
          </a:p>
        </p:txBody>
      </p:sp>
      <p:sp>
        <p:nvSpPr>
          <p:cNvPr id="5" name="Down Arrow 4"/>
          <p:cNvSpPr/>
          <p:nvPr/>
        </p:nvSpPr>
        <p:spPr>
          <a:xfrm>
            <a:off x="5486400" y="2743200"/>
            <a:ext cx="990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Down Arrow 6"/>
          <p:cNvSpPr/>
          <p:nvPr/>
        </p:nvSpPr>
        <p:spPr>
          <a:xfrm>
            <a:off x="5486400" y="4191000"/>
            <a:ext cx="990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6115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How do we balance equations?</a:t>
            </a:r>
            <a:endParaRPr lang="en-US" dirty="0"/>
          </a:p>
        </p:txBody>
      </p:sp>
      <p:sp>
        <p:nvSpPr>
          <p:cNvPr id="6" name="TextBox 5"/>
          <p:cNvSpPr txBox="1"/>
          <p:nvPr/>
        </p:nvSpPr>
        <p:spPr>
          <a:xfrm>
            <a:off x="1752600" y="1835290"/>
            <a:ext cx="8763000" cy="2062103"/>
          </a:xfrm>
          <a:prstGeom prst="rect">
            <a:avLst/>
          </a:prstGeom>
          <a:noFill/>
        </p:spPr>
        <p:txBody>
          <a:bodyPr wrap="square" rtlCol="0">
            <a:spAutoFit/>
          </a:bodyPr>
          <a:lstStyle/>
          <a:p>
            <a:r>
              <a:rPr lang="en-US" sz="3200" dirty="0">
                <a:solidFill>
                  <a:srgbClr val="000000"/>
                </a:solidFill>
              </a:rPr>
              <a:t>For example: Think about a grilled cheese sandwich…</a:t>
            </a:r>
          </a:p>
          <a:p>
            <a:pPr algn="ctr"/>
            <a:endParaRPr lang="en-US" sz="3200" dirty="0">
              <a:solidFill>
                <a:srgbClr val="000000"/>
              </a:solidFill>
            </a:endParaRPr>
          </a:p>
          <a:p>
            <a:pPr algn="ctr"/>
            <a:endParaRPr lang="en-US" sz="3200" dirty="0">
              <a:solidFill>
                <a:srgbClr val="000000"/>
              </a:solidFill>
            </a:endParaRPr>
          </a:p>
        </p:txBody>
      </p:sp>
      <p:pic>
        <p:nvPicPr>
          <p:cNvPr id="1030" name="Picture 6" descr="http://i.istockimg.com/file_thumbview_approve/9557011/2/stock-illustration-9557011-grilled-cheese.jpg"/>
          <p:cNvPicPr>
            <a:picLocks noChangeAspect="1" noChangeArrowheads="1"/>
          </p:cNvPicPr>
          <p:nvPr/>
        </p:nvPicPr>
        <p:blipFill>
          <a:blip r:embed="rId2" cstate="print"/>
          <a:srcRect/>
          <a:stretch>
            <a:fillRect/>
          </a:stretch>
        </p:blipFill>
        <p:spPr bwMode="auto">
          <a:xfrm>
            <a:off x="8773733" y="2743200"/>
            <a:ext cx="1712891" cy="1600200"/>
          </a:xfrm>
          <a:prstGeom prst="rect">
            <a:avLst/>
          </a:prstGeom>
          <a:noFill/>
        </p:spPr>
      </p:pic>
      <p:pic>
        <p:nvPicPr>
          <p:cNvPr id="1032" name="Picture 8" descr="http://thumbs.gograph.com/gg4438916.jpg"/>
          <p:cNvPicPr>
            <a:picLocks noChangeAspect="1" noChangeArrowheads="1"/>
          </p:cNvPicPr>
          <p:nvPr/>
        </p:nvPicPr>
        <p:blipFill>
          <a:blip r:embed="rId3" cstate="print"/>
          <a:srcRect/>
          <a:stretch>
            <a:fillRect/>
          </a:stretch>
        </p:blipFill>
        <p:spPr bwMode="auto">
          <a:xfrm>
            <a:off x="2557752" y="3352802"/>
            <a:ext cx="1252249" cy="611393"/>
          </a:xfrm>
          <a:prstGeom prst="rect">
            <a:avLst/>
          </a:prstGeom>
          <a:noFill/>
        </p:spPr>
      </p:pic>
      <p:pic>
        <p:nvPicPr>
          <p:cNvPr id="1034" name="Picture 10" descr="http://i.istockimg.com/file_thumbview_approve/22077086/2/stock-illustration-22077086-slice-of-bread.jpg"/>
          <p:cNvPicPr>
            <a:picLocks noChangeAspect="1" noChangeArrowheads="1"/>
          </p:cNvPicPr>
          <p:nvPr/>
        </p:nvPicPr>
        <p:blipFill>
          <a:blip r:embed="rId4" cstate="print"/>
          <a:srcRect/>
          <a:stretch>
            <a:fillRect/>
          </a:stretch>
        </p:blipFill>
        <p:spPr bwMode="auto">
          <a:xfrm>
            <a:off x="5779260" y="2971800"/>
            <a:ext cx="1154940" cy="1066800"/>
          </a:xfrm>
          <a:prstGeom prst="rect">
            <a:avLst/>
          </a:prstGeom>
          <a:noFill/>
        </p:spPr>
      </p:pic>
      <p:sp>
        <p:nvSpPr>
          <p:cNvPr id="12" name="Right Arrow 11"/>
          <p:cNvSpPr/>
          <p:nvPr/>
        </p:nvSpPr>
        <p:spPr>
          <a:xfrm>
            <a:off x="7086600" y="3429001"/>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6" name="Straight Connector 15"/>
          <p:cNvCxnSpPr/>
          <p:nvPr/>
        </p:nvCxnSpPr>
        <p:spPr>
          <a:xfrm>
            <a:off x="16764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8006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0772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62400" y="3505201"/>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962400" y="3505201"/>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23" name="Picture 6" descr="http://i.istockimg.com/file_thumbview_approve/9557011/2/stock-illustration-9557011-grilled-cheese.jpg"/>
          <p:cNvPicPr>
            <a:picLocks noChangeAspect="1" noChangeArrowheads="1"/>
          </p:cNvPicPr>
          <p:nvPr/>
        </p:nvPicPr>
        <p:blipFill>
          <a:blip r:embed="rId2" cstate="print"/>
          <a:srcRect/>
          <a:stretch>
            <a:fillRect/>
          </a:stretch>
        </p:blipFill>
        <p:spPr bwMode="auto">
          <a:xfrm>
            <a:off x="2362201" y="4953000"/>
            <a:ext cx="1712891" cy="1600200"/>
          </a:xfrm>
          <a:prstGeom prst="rect">
            <a:avLst/>
          </a:prstGeom>
          <a:noFill/>
        </p:spPr>
      </p:pic>
      <p:pic>
        <p:nvPicPr>
          <p:cNvPr id="24" name="Picture 8" descr="http://thumbs.gograph.com/gg4438916.jpg"/>
          <p:cNvPicPr>
            <a:picLocks noChangeAspect="1" noChangeArrowheads="1"/>
          </p:cNvPicPr>
          <p:nvPr/>
        </p:nvPicPr>
        <p:blipFill>
          <a:blip r:embed="rId3" cstate="print"/>
          <a:srcRect/>
          <a:stretch>
            <a:fillRect/>
          </a:stretch>
        </p:blipFill>
        <p:spPr bwMode="auto">
          <a:xfrm>
            <a:off x="9144001" y="5560808"/>
            <a:ext cx="1252249" cy="611393"/>
          </a:xfrm>
          <a:prstGeom prst="rect">
            <a:avLst/>
          </a:prstGeom>
          <a:noFill/>
        </p:spPr>
      </p:pic>
      <p:pic>
        <p:nvPicPr>
          <p:cNvPr id="25" name="Picture 10" descr="http://i.istockimg.com/file_thumbview_approve/22077086/2/stock-illustration-22077086-slice-of-bread.jpg"/>
          <p:cNvPicPr>
            <a:picLocks noChangeAspect="1" noChangeArrowheads="1"/>
          </p:cNvPicPr>
          <p:nvPr/>
        </p:nvPicPr>
        <p:blipFill>
          <a:blip r:embed="rId4" cstate="print"/>
          <a:srcRect/>
          <a:stretch>
            <a:fillRect/>
          </a:stretch>
        </p:blipFill>
        <p:spPr bwMode="auto">
          <a:xfrm>
            <a:off x="6019800" y="5181600"/>
            <a:ext cx="1154940" cy="1066800"/>
          </a:xfrm>
          <a:prstGeom prst="rect">
            <a:avLst/>
          </a:prstGeom>
          <a:noFill/>
        </p:spPr>
      </p:pic>
      <p:sp>
        <p:nvSpPr>
          <p:cNvPr id="26" name="Right Arrow 25"/>
          <p:cNvSpPr/>
          <p:nvPr/>
        </p:nvSpPr>
        <p:spPr>
          <a:xfrm>
            <a:off x="4191000" y="5562600"/>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27" name="Straight Connector 26"/>
          <p:cNvCxnSpPr/>
          <p:nvPr/>
        </p:nvCxnSpPr>
        <p:spPr>
          <a:xfrm>
            <a:off x="1705377"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81600"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153400"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315200" y="5638800"/>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a:off x="7315200" y="5638800"/>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0" y="5493604"/>
            <a:ext cx="762000" cy="830997"/>
          </a:xfrm>
          <a:prstGeom prst="rect">
            <a:avLst/>
          </a:prstGeom>
          <a:noFill/>
        </p:spPr>
        <p:txBody>
          <a:bodyPr wrap="square" rtlCol="0">
            <a:spAutoFit/>
          </a:bodyPr>
          <a:lstStyle/>
          <a:p>
            <a:r>
              <a:rPr lang="en-US" sz="4800" dirty="0">
                <a:solidFill>
                  <a:srgbClr val="000000"/>
                </a:solidFill>
              </a:rPr>
              <a:t>6</a:t>
            </a:r>
            <a:endParaRPr lang="en-US" sz="4800" dirty="0">
              <a:solidFill>
                <a:srgbClr val="000000"/>
              </a:solidFill>
            </a:endParaRPr>
          </a:p>
        </p:txBody>
      </p:sp>
      <p:sp>
        <p:nvSpPr>
          <p:cNvPr id="33" name="TextBox 32"/>
          <p:cNvSpPr txBox="1"/>
          <p:nvPr/>
        </p:nvSpPr>
        <p:spPr>
          <a:xfrm>
            <a:off x="8229600" y="3200401"/>
            <a:ext cx="762000" cy="830997"/>
          </a:xfrm>
          <a:prstGeom prst="rect">
            <a:avLst/>
          </a:prstGeom>
          <a:noFill/>
        </p:spPr>
        <p:txBody>
          <a:bodyPr wrap="square" rtlCol="0">
            <a:spAutoFit/>
          </a:bodyPr>
          <a:lstStyle/>
          <a:p>
            <a:r>
              <a:rPr lang="en-US" sz="4800" dirty="0">
                <a:solidFill>
                  <a:srgbClr val="000000"/>
                </a:solidFill>
              </a:rPr>
              <a:t>2</a:t>
            </a:r>
            <a:endParaRPr lang="en-US" sz="4800" dirty="0">
              <a:solidFill>
                <a:srgbClr val="000000"/>
              </a:solidFill>
            </a:endParaRPr>
          </a:p>
        </p:txBody>
      </p:sp>
    </p:spTree>
    <p:extLst>
      <p:ext uri="{BB962C8B-B14F-4D97-AF65-F5344CB8AC3E}">
        <p14:creationId xmlns:p14="http://schemas.microsoft.com/office/powerpoint/2010/main" val="302901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309</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Aharoni</vt:lpstr>
      <vt:lpstr>Algerian</vt:lpstr>
      <vt:lpstr>Arial</vt:lpstr>
      <vt:lpstr>Calibri</vt:lpstr>
      <vt:lpstr>Calibri Light</vt:lpstr>
      <vt:lpstr>Office Theme</vt:lpstr>
      <vt:lpstr>1_Office Theme</vt:lpstr>
      <vt:lpstr>Types of Reactions</vt:lpstr>
      <vt:lpstr>Label the following reaction types as either…  Synthesis, Single Replacement, Double Replacement, OR Decomposition</vt:lpstr>
      <vt:lpstr>Combustion Reaction: A reaction with oxygen that releases energy and always produces carbon dioxide and water</vt:lpstr>
      <vt:lpstr>Identify the following reactions as… Synthesis, Decomposition, Single Replacement, Double Replacement, OR Combustion</vt:lpstr>
      <vt:lpstr>Conservation of Mass: Balancing Equations</vt:lpstr>
      <vt:lpstr>Law of Conservation of Matter</vt:lpstr>
      <vt:lpstr>Law of Conservation of Matter</vt:lpstr>
      <vt:lpstr>What happens when a given equation does not conserve mass?</vt:lpstr>
      <vt:lpstr>How do we balance equations?</vt:lpstr>
      <vt:lpstr>How do we balance equations?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Reactions</dc:title>
  <dc:creator>Eng, Breanna</dc:creator>
  <cp:lastModifiedBy>Eng, Breanna</cp:lastModifiedBy>
  <cp:revision>7</cp:revision>
  <dcterms:created xsi:type="dcterms:W3CDTF">2015-01-12T02:33:13Z</dcterms:created>
  <dcterms:modified xsi:type="dcterms:W3CDTF">2015-01-12T02:58:41Z</dcterms:modified>
</cp:coreProperties>
</file>