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media/image11.jpg" ContentType="image/png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4" r:id="rId3"/>
    <p:sldId id="263" r:id="rId4"/>
    <p:sldId id="265" r:id="rId5"/>
    <p:sldId id="259" r:id="rId6"/>
    <p:sldId id="260" r:id="rId7"/>
    <p:sldId id="257" r:id="rId8"/>
    <p:sldId id="261" r:id="rId9"/>
    <p:sldId id="258" r:id="rId10"/>
    <p:sldId id="262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129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367D2-AF59-4C89-93B3-BE9846285A85}" type="datetimeFigureOut">
              <a:rPr lang="en-US" smtClean="0"/>
              <a:t>1/19/2015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AB39C-99EC-42A7-B167-5DCD31EE85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1888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367D2-AF59-4C89-93B3-BE9846285A85}" type="datetimeFigureOut">
              <a:rPr lang="en-US" smtClean="0"/>
              <a:t>1/19/2015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AB39C-99EC-42A7-B167-5DCD31EE85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4338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367D2-AF59-4C89-93B3-BE9846285A85}" type="datetimeFigureOut">
              <a:rPr lang="en-US" smtClean="0"/>
              <a:t>1/19/2015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AB39C-99EC-42A7-B167-5DCD31EE85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7297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367D2-AF59-4C89-93B3-BE9846285A85}" type="datetimeFigureOut">
              <a:rPr lang="en-US" smtClean="0"/>
              <a:t>1/19/2015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AB39C-99EC-42A7-B167-5DCD31EE85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3423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367D2-AF59-4C89-93B3-BE9846285A85}" type="datetimeFigureOut">
              <a:rPr lang="en-US" smtClean="0"/>
              <a:t>1/19/2015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AB39C-99EC-42A7-B167-5DCD31EE85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1206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367D2-AF59-4C89-93B3-BE9846285A85}" type="datetimeFigureOut">
              <a:rPr lang="en-US" smtClean="0"/>
              <a:t>1/19/2015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AB39C-99EC-42A7-B167-5DCD31EE85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8884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367D2-AF59-4C89-93B3-BE9846285A85}" type="datetimeFigureOut">
              <a:rPr lang="en-US" smtClean="0"/>
              <a:t>1/19/2015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AB39C-99EC-42A7-B167-5DCD31EE85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9053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367D2-AF59-4C89-93B3-BE9846285A85}" type="datetimeFigureOut">
              <a:rPr lang="en-US" smtClean="0"/>
              <a:t>1/19/2015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AB39C-99EC-42A7-B167-5DCD31EE85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3566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367D2-AF59-4C89-93B3-BE9846285A85}" type="datetimeFigureOut">
              <a:rPr lang="en-US" smtClean="0"/>
              <a:t>1/19/2015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AB39C-99EC-42A7-B167-5DCD31EE85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005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367D2-AF59-4C89-93B3-BE9846285A85}" type="datetimeFigureOut">
              <a:rPr lang="en-US" smtClean="0"/>
              <a:t>1/19/2015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AB39C-99EC-42A7-B167-5DCD31EE85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058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367D2-AF59-4C89-93B3-BE9846285A85}" type="datetimeFigureOut">
              <a:rPr lang="en-US" smtClean="0"/>
              <a:t>1/19/2015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AB39C-99EC-42A7-B167-5DCD31EE85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2757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4367D2-AF59-4C89-93B3-BE9846285A85}" type="datetimeFigureOut">
              <a:rPr lang="en-US" smtClean="0"/>
              <a:t>1/19/2015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9AB39C-99EC-42A7-B167-5DCD31EE85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1844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gif"/><Relationship Id="rId4" Type="http://schemas.openxmlformats.org/officeDocument/2006/relationships/image" Target="../media/image5.gi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en-US" dirty="0" smtClean="0"/>
              <a:t>1. Soluble? Why?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28650" y="1825625"/>
            <a:ext cx="7266099" cy="4794116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“Like dissolves Like“</a:t>
            </a:r>
          </a:p>
          <a:p>
            <a:r>
              <a:rPr lang="en-US" u="sng" dirty="0" smtClean="0"/>
              <a:t>Polar molecule </a:t>
            </a:r>
            <a:r>
              <a:rPr lang="en-US" dirty="0"/>
              <a:t>= A molecule in which the bond dipoles present do not cancel each other out and thus results in a </a:t>
            </a:r>
            <a:r>
              <a:rPr lang="en-US" i="1" dirty="0"/>
              <a:t>molecular </a:t>
            </a:r>
            <a:r>
              <a:rPr lang="en-US" i="1" dirty="0" smtClean="0"/>
              <a:t>dipole.</a:t>
            </a:r>
            <a:r>
              <a:rPr lang="en-US" b="1" dirty="0"/>
              <a:t> </a:t>
            </a:r>
            <a:r>
              <a:rPr lang="en-US" dirty="0" smtClean="0"/>
              <a:t>Cancellation </a:t>
            </a:r>
            <a:r>
              <a:rPr lang="en-US" dirty="0"/>
              <a:t>depends on the shape of the molecule </a:t>
            </a:r>
            <a:r>
              <a:rPr lang="en-US" dirty="0" smtClean="0"/>
              <a:t>and </a:t>
            </a:r>
            <a:r>
              <a:rPr lang="en-US" dirty="0"/>
              <a:t>the orientation of the polar bonds</a:t>
            </a:r>
            <a:r>
              <a:rPr lang="en-US" dirty="0" smtClean="0"/>
              <a:t>. </a:t>
            </a:r>
            <a:endParaRPr lang="en-US" dirty="0"/>
          </a:p>
          <a:p>
            <a:pPr lvl="1"/>
            <a:r>
              <a:rPr lang="en-US" dirty="0" smtClean="0"/>
              <a:t>Aka. Unequal distribution of electrons (charge)</a:t>
            </a:r>
          </a:p>
          <a:p>
            <a:pPr lvl="1"/>
            <a:r>
              <a:rPr lang="en-US" dirty="0" smtClean="0"/>
              <a:t>Asymmetrical molecules</a:t>
            </a:r>
          </a:p>
          <a:p>
            <a:r>
              <a:rPr lang="en-US" u="sng" dirty="0" smtClean="0"/>
              <a:t>Nonpolar molecule </a:t>
            </a:r>
            <a:r>
              <a:rPr lang="en-US" dirty="0" smtClean="0"/>
              <a:t>= </a:t>
            </a:r>
            <a:r>
              <a:rPr lang="en-US" dirty="0"/>
              <a:t>A molecule in which the bond dipoles present </a:t>
            </a:r>
            <a:r>
              <a:rPr lang="en-US" dirty="0" smtClean="0"/>
              <a:t>cancel </a:t>
            </a:r>
            <a:r>
              <a:rPr lang="en-US" dirty="0"/>
              <a:t>each other </a:t>
            </a:r>
            <a:r>
              <a:rPr lang="en-US" dirty="0" smtClean="0"/>
              <a:t>out.</a:t>
            </a:r>
          </a:p>
          <a:p>
            <a:pPr lvl="1"/>
            <a:r>
              <a:rPr lang="en-US" dirty="0" smtClean="0"/>
              <a:t>Aka Equal distribution of electrons (charge.</a:t>
            </a:r>
          </a:p>
          <a:p>
            <a:pPr lvl="1"/>
            <a:r>
              <a:rPr lang="en-US" dirty="0" smtClean="0"/>
              <a:t>Symmetrical molecules</a:t>
            </a:r>
            <a:endParaRPr lang="en-US" dirty="0"/>
          </a:p>
        </p:txBody>
      </p:sp>
      <p:pic>
        <p:nvPicPr>
          <p:cNvPr id="1026" name="Picture 2" descr="http://users.stlcc.edu/gkrishnan/CO2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2085" y="5607451"/>
            <a:ext cx="1830367" cy="8319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users.stlcc.edu/gkrishnan/dipole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6227" y="3088460"/>
            <a:ext cx="1570195" cy="12561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610693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en-US" dirty="0" smtClean="0"/>
              <a:t>5. Solubility Factor- Temperature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27266"/>
            <a:ext cx="7886700" cy="4351338"/>
          </a:xfrm>
        </p:spPr>
        <p:txBody>
          <a:bodyPr/>
          <a:lstStyle/>
          <a:p>
            <a:endParaRPr lang="en-US" dirty="0"/>
          </a:p>
          <a:p>
            <a:r>
              <a:rPr lang="en-US" dirty="0" smtClean="0"/>
              <a:t>Application: Thermal pollution in fresh water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28650" y="2668913"/>
            <a:ext cx="393009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Widespread use of water from lakes and rivers for industrial cooling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u="sng" dirty="0" smtClean="0"/>
              <a:t>Thermal pollution </a:t>
            </a:r>
            <a:r>
              <a:rPr lang="en-US" dirty="0" smtClean="0"/>
              <a:t>= </a:t>
            </a:r>
            <a:r>
              <a:rPr lang="en-US" dirty="0"/>
              <a:t>degradation of water quality by any process that changes ambient water temperature. </a:t>
            </a: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A </a:t>
            </a:r>
            <a:r>
              <a:rPr lang="en-US" dirty="0"/>
              <a:t>common cause of </a:t>
            </a:r>
            <a:r>
              <a:rPr lang="en-US" b="1" dirty="0"/>
              <a:t>thermal pollution</a:t>
            </a:r>
            <a:r>
              <a:rPr lang="en-US" dirty="0"/>
              <a:t> is the use of water as a coolant by power plants and industrial manufacturers</a:t>
            </a: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Because the water becomes warmer, it contains less than the normal concentration of oxygen and it is also less dense (warm water floats on top of the cold water)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3913" y="3602935"/>
            <a:ext cx="4340087" cy="32550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1920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en-US" dirty="0" smtClean="0"/>
              <a:t>1. Soluble? Why?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21" t="25705" b="28099"/>
          <a:stretch/>
        </p:blipFill>
        <p:spPr>
          <a:xfrm>
            <a:off x="422588" y="2133257"/>
            <a:ext cx="4149412" cy="149015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97" r="9635" b="44930"/>
          <a:stretch/>
        </p:blipFill>
        <p:spPr>
          <a:xfrm>
            <a:off x="279105" y="4992979"/>
            <a:ext cx="4146612" cy="918424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22588" y="5911403"/>
            <a:ext cx="37723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Oil Molecule (long hydrocarbon chain)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8483" y="1690689"/>
            <a:ext cx="4365517" cy="2270069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417" r="36246"/>
          <a:stretch/>
        </p:blipFill>
        <p:spPr>
          <a:xfrm>
            <a:off x="5447763" y="4303248"/>
            <a:ext cx="2112135" cy="2359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25487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en-US" dirty="0" smtClean="0"/>
              <a:t>2. Energies of Solution Formation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96214" y="1365160"/>
            <a:ext cx="8551572" cy="5125792"/>
          </a:xfrm>
        </p:spPr>
        <p:txBody>
          <a:bodyPr>
            <a:noAutofit/>
          </a:bodyPr>
          <a:lstStyle/>
          <a:p>
            <a:endParaRPr lang="en-US" sz="1500" dirty="0"/>
          </a:p>
          <a:p>
            <a:pPr marL="0" indent="0">
              <a:buNone/>
            </a:pPr>
            <a:r>
              <a:rPr lang="en-US" sz="1500" b="1" dirty="0" smtClean="0"/>
              <a:t>The </a:t>
            </a:r>
            <a:r>
              <a:rPr lang="en-US" sz="1500" b="1" dirty="0"/>
              <a:t>Energies of Solution Formation </a:t>
            </a:r>
          </a:p>
          <a:p>
            <a:pPr marL="0" indent="0">
              <a:buNone/>
            </a:pPr>
            <a:r>
              <a:rPr lang="en-US" sz="1500" dirty="0"/>
              <a:t>A. The Steps </a:t>
            </a:r>
          </a:p>
          <a:p>
            <a:pPr marL="457200" lvl="1" indent="0">
              <a:buNone/>
            </a:pPr>
            <a:r>
              <a:rPr lang="en-US" sz="1500" dirty="0"/>
              <a:t>1. Breaking up the solute into individual components (expanding the solute), labeled ΔH</a:t>
            </a:r>
            <a:r>
              <a:rPr lang="en-US" sz="1500" baseline="-25000" dirty="0"/>
              <a:t>1</a:t>
            </a:r>
            <a:r>
              <a:rPr lang="en-US" sz="1500" dirty="0"/>
              <a:t>, this step requires energy </a:t>
            </a:r>
          </a:p>
          <a:p>
            <a:pPr marL="457200" lvl="1" indent="0">
              <a:buNone/>
            </a:pPr>
            <a:r>
              <a:rPr lang="en-US" sz="1500" dirty="0"/>
              <a:t>2. Overcoming intermolecular forces in the solvent to make room for the solute (expanding the solvent), labeled ΔH</a:t>
            </a:r>
            <a:r>
              <a:rPr lang="en-US" sz="1500" baseline="-25000" dirty="0"/>
              <a:t>2</a:t>
            </a:r>
            <a:r>
              <a:rPr lang="en-US" sz="1500" dirty="0"/>
              <a:t>, this step requires energy </a:t>
            </a:r>
          </a:p>
          <a:p>
            <a:pPr marL="457200" lvl="1" indent="0">
              <a:buNone/>
            </a:pPr>
            <a:r>
              <a:rPr lang="en-US" sz="1500" dirty="0"/>
              <a:t>3. Allowing the solute and solvent to interact to form the solution, labeled ΔH</a:t>
            </a:r>
            <a:r>
              <a:rPr lang="en-US" sz="1500" baseline="-25000" dirty="0"/>
              <a:t>3</a:t>
            </a:r>
            <a:r>
              <a:rPr lang="en-US" sz="1500" dirty="0"/>
              <a:t>, this step releases energy 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23605" y="3670680"/>
            <a:ext cx="4896789" cy="30541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6057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en-US" dirty="0" smtClean="0"/>
              <a:t>2. Energies of Solution Formation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96214" y="1365160"/>
            <a:ext cx="8551572" cy="5125792"/>
          </a:xfrm>
        </p:spPr>
        <p:txBody>
          <a:bodyPr>
            <a:noAutofit/>
          </a:bodyPr>
          <a:lstStyle/>
          <a:p>
            <a:endParaRPr lang="en-US" sz="1500" dirty="0"/>
          </a:p>
          <a:p>
            <a:pPr marL="0" indent="0">
              <a:buNone/>
            </a:pPr>
            <a:r>
              <a:rPr lang="en-US" sz="1500" b="1" dirty="0" smtClean="0"/>
              <a:t>The </a:t>
            </a:r>
            <a:r>
              <a:rPr lang="en-US" sz="1500" b="1" dirty="0"/>
              <a:t>Energies of Solution Formation </a:t>
            </a:r>
          </a:p>
          <a:p>
            <a:pPr marL="0" indent="0">
              <a:buNone/>
            </a:pPr>
            <a:r>
              <a:rPr lang="en-US" sz="1500" dirty="0" smtClean="0"/>
              <a:t>B</a:t>
            </a:r>
            <a:r>
              <a:rPr lang="en-US" sz="1500" dirty="0"/>
              <a:t>. The overall enthalpy change in forming a solution, </a:t>
            </a:r>
            <a:r>
              <a:rPr lang="en-US" sz="1500" dirty="0" err="1"/>
              <a:t>ΔH</a:t>
            </a:r>
            <a:r>
              <a:rPr lang="en-US" sz="1500" baseline="-25000" dirty="0" err="1"/>
              <a:t>soln</a:t>
            </a:r>
            <a:r>
              <a:rPr lang="en-US" sz="1500" dirty="0"/>
              <a:t> = ΔH</a:t>
            </a:r>
            <a:r>
              <a:rPr lang="en-US" sz="1500" baseline="-25000" dirty="0"/>
              <a:t>1</a:t>
            </a:r>
            <a:r>
              <a:rPr lang="en-US" sz="1500" dirty="0"/>
              <a:t> + ΔH</a:t>
            </a:r>
            <a:r>
              <a:rPr lang="en-US" sz="1500" baseline="-25000" dirty="0"/>
              <a:t>2</a:t>
            </a:r>
            <a:r>
              <a:rPr lang="en-US" sz="1500" dirty="0"/>
              <a:t> + ΔH</a:t>
            </a:r>
            <a:r>
              <a:rPr lang="en-US" sz="1500" baseline="-25000" dirty="0"/>
              <a:t>3</a:t>
            </a:r>
            <a:r>
              <a:rPr lang="en-US" sz="1500" dirty="0"/>
              <a:t> </a:t>
            </a:r>
          </a:p>
          <a:p>
            <a:pPr marL="457200" lvl="1" indent="0">
              <a:buNone/>
            </a:pPr>
            <a:r>
              <a:rPr lang="en-US" sz="1500" dirty="0"/>
              <a:t>1. The formation of a solution can be either exothermic (-ΔH, energy released) or endothermic (+ΔH, energy absorbed) </a:t>
            </a:r>
          </a:p>
          <a:p>
            <a:pPr marL="457200" lvl="1" indent="0">
              <a:buNone/>
            </a:pPr>
            <a:r>
              <a:rPr lang="en-US" sz="1500" dirty="0"/>
              <a:t>2. Comparison of ΔH</a:t>
            </a:r>
            <a:r>
              <a:rPr lang="en-US" sz="1500" baseline="-25000" dirty="0"/>
              <a:t>1</a:t>
            </a:r>
            <a:r>
              <a:rPr lang="en-US" sz="1500" dirty="0"/>
              <a:t> + ΔH</a:t>
            </a:r>
            <a:r>
              <a:rPr lang="en-US" sz="1500" baseline="-25000" dirty="0"/>
              <a:t>2</a:t>
            </a:r>
            <a:r>
              <a:rPr lang="en-US" sz="1500" dirty="0"/>
              <a:t> vs. ΔH</a:t>
            </a:r>
            <a:r>
              <a:rPr lang="en-US" sz="1500" baseline="-25000" dirty="0"/>
              <a:t>3</a:t>
            </a:r>
            <a:r>
              <a:rPr lang="en-US" sz="1500" dirty="0"/>
              <a:t> helps explain why “like dissolves like” </a:t>
            </a:r>
          </a:p>
          <a:p>
            <a:pPr marL="0" indent="0">
              <a:buNone/>
            </a:pPr>
            <a:r>
              <a:rPr lang="en-US" sz="1500" dirty="0"/>
              <a:t>C. Solution Formation, Spontaneity, and Disorder </a:t>
            </a:r>
          </a:p>
          <a:p>
            <a:pPr marL="457200" lvl="1" indent="0">
              <a:buNone/>
            </a:pPr>
            <a:r>
              <a:rPr lang="en-US" sz="1500" dirty="0"/>
              <a:t>1. Energy and disorder are involved in processes that occur spontaneously </a:t>
            </a:r>
          </a:p>
          <a:p>
            <a:pPr marL="914400" lvl="2" indent="0">
              <a:buNone/>
            </a:pPr>
            <a:r>
              <a:rPr lang="en-US" sz="1500" dirty="0"/>
              <a:t>a. processes in which the energy content of the system decreases tend to occur spontaneously </a:t>
            </a:r>
          </a:p>
          <a:p>
            <a:pPr marL="914400" lvl="2" indent="0">
              <a:buNone/>
            </a:pPr>
            <a:r>
              <a:rPr lang="en-US" sz="1500" dirty="0"/>
              <a:t>b. processes in which the disorder of the system increases tend to occur spontaneously </a:t>
            </a:r>
          </a:p>
          <a:p>
            <a:pPr marL="457200" lvl="1" indent="0">
              <a:buNone/>
            </a:pPr>
            <a:r>
              <a:rPr lang="en-US" sz="1500" dirty="0"/>
              <a:t>2. Usually, formation of solution is favored by the increase in disorder that comes with mixing </a:t>
            </a:r>
          </a:p>
          <a:p>
            <a:pPr marL="457200" lvl="1" indent="0">
              <a:buNone/>
            </a:pPr>
            <a:r>
              <a:rPr lang="en-US" sz="1500" dirty="0"/>
              <a:t>3. In summary, a solution will form unless the solute-solute or solvent-solvent interactions are too strong relative to the solute-solvent interactions </a:t>
            </a:r>
            <a:endParaRPr lang="en-US" sz="1500" dirty="0"/>
          </a:p>
          <a:p>
            <a:pPr marL="457200" lvl="1" indent="0">
              <a:buNone/>
            </a:pPr>
            <a:endParaRPr lang="en-US" sz="1500" dirty="0"/>
          </a:p>
          <a:p>
            <a:pPr marL="457200" lvl="1" indent="0">
              <a:buNone/>
            </a:pPr>
            <a:r>
              <a:rPr lang="en-US" sz="1500" b="1" i="1" dirty="0" smtClean="0"/>
              <a:t>*Solutions that require too much energy to form are likely not to mix thoroughly.</a:t>
            </a:r>
            <a:endParaRPr lang="en-US" sz="1500" b="1" i="1" dirty="0"/>
          </a:p>
        </p:txBody>
      </p:sp>
    </p:spTree>
    <p:extLst>
      <p:ext uri="{BB962C8B-B14F-4D97-AF65-F5344CB8AC3E}">
        <p14:creationId xmlns:p14="http://schemas.microsoft.com/office/powerpoint/2010/main" val="10382603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en-US" dirty="0" smtClean="0"/>
              <a:t>3. Solubility Factor-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1. The more polar bonds present, the more soluble a substance becomes in water, the fewer polar bonds (or the more non-polar bonds), the less soluble in water. </a:t>
            </a:r>
          </a:p>
          <a:p>
            <a:r>
              <a:rPr lang="en-US" dirty="0"/>
              <a:t>2. The term </a:t>
            </a:r>
            <a:r>
              <a:rPr lang="en-US" u="sng" dirty="0"/>
              <a:t>hydrophobic</a:t>
            </a:r>
            <a:r>
              <a:rPr lang="en-US" dirty="0"/>
              <a:t> is used to describe non-water-soluble substances, while </a:t>
            </a:r>
            <a:r>
              <a:rPr lang="en-US" u="sng" dirty="0"/>
              <a:t>hydrophilic</a:t>
            </a:r>
            <a:r>
              <a:rPr lang="en-US" dirty="0"/>
              <a:t> is used to describe water-soluble substances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52241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en-US" dirty="0" smtClean="0"/>
              <a:t>3. Solubility Factor-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 smtClean="0"/>
              <a:t>Application: Vitamins</a:t>
            </a:r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972" b="37958"/>
          <a:stretch/>
        </p:blipFill>
        <p:spPr>
          <a:xfrm>
            <a:off x="0" y="3796048"/>
            <a:ext cx="5366197" cy="283657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3874" y="1709280"/>
            <a:ext cx="3733800" cy="20193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808372" y="3863516"/>
            <a:ext cx="2999302" cy="175432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Vitamin 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Virtually nonpolar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Soluble in nonpolar materials such as body fat (fat-soluble)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hydrophobic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36326" y="2962141"/>
            <a:ext cx="2172903" cy="120032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Vitamin C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Many polar bonds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Water-soluble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hydrophilic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92673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en-US" dirty="0" smtClean="0"/>
              <a:t>4. Solubility </a:t>
            </a:r>
            <a:r>
              <a:rPr lang="en-US" dirty="0"/>
              <a:t>F</a:t>
            </a:r>
            <a:r>
              <a:rPr lang="en-US" dirty="0" smtClean="0"/>
              <a:t>actor- Pressure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1. solid and liquid </a:t>
            </a:r>
            <a:r>
              <a:rPr lang="en-US" dirty="0" err="1"/>
              <a:t>solubilities</a:t>
            </a:r>
            <a:r>
              <a:rPr lang="en-US" dirty="0"/>
              <a:t> not appreciably affected by pressure changes (why??)</a:t>
            </a:r>
          </a:p>
          <a:p>
            <a:r>
              <a:rPr lang="en-US" dirty="0"/>
              <a:t>2. solubility of a gas in any solvent is increased as the pressure of the gas over the solvent increases (why?)</a:t>
            </a:r>
          </a:p>
        </p:txBody>
      </p:sp>
    </p:spTree>
    <p:extLst>
      <p:ext uri="{BB962C8B-B14F-4D97-AF65-F5344CB8AC3E}">
        <p14:creationId xmlns:p14="http://schemas.microsoft.com/office/powerpoint/2010/main" val="26767060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en-US" dirty="0" smtClean="0"/>
              <a:t>4. Solubility </a:t>
            </a:r>
            <a:r>
              <a:rPr lang="en-US" dirty="0"/>
              <a:t>F</a:t>
            </a:r>
            <a:r>
              <a:rPr lang="en-US" dirty="0" smtClean="0"/>
              <a:t>actor- Pressure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Application: Carbonation in soda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7842" y="2288952"/>
            <a:ext cx="2743200" cy="36195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138941" y="6002447"/>
            <a:ext cx="25221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</a:t>
            </a:r>
            <a:r>
              <a:rPr lang="en-US" baseline="-25000" dirty="0" smtClean="0"/>
              <a:t>2</a:t>
            </a:r>
            <a:r>
              <a:rPr lang="en-US" dirty="0" smtClean="0"/>
              <a:t> in carbonated water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85611" y="2833352"/>
            <a:ext cx="3876541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Carbonated beverages are bottled at high pressures of carbon dioxide to ensure a high concentration of carbon dioxide in the liquid.</a:t>
            </a:r>
          </a:p>
          <a:p>
            <a:endParaRPr lang="en-US" dirty="0" smtClean="0"/>
          </a:p>
          <a:p>
            <a:r>
              <a:rPr lang="en-US" dirty="0" smtClean="0"/>
              <a:t>If the pressure is suddenly increased, the number of gas molecules per unit volume increases, and the gas enters the solution at a higher rate than it leaves.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58892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en-US" dirty="0" smtClean="0"/>
              <a:t>5. Solubility Factor- Temperature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1. In general, the solubility of most solid solutes in water </a:t>
            </a:r>
            <a:r>
              <a:rPr lang="en-US" i="1" dirty="0"/>
              <a:t>increases </a:t>
            </a:r>
            <a:r>
              <a:rPr lang="en-US" dirty="0"/>
              <a:t>as the temperature of the solution increases (not all though) </a:t>
            </a:r>
          </a:p>
          <a:p>
            <a:r>
              <a:rPr lang="en-US" dirty="0"/>
              <a:t>2. Temperature increases the </a:t>
            </a:r>
            <a:r>
              <a:rPr lang="en-US" i="1" dirty="0"/>
              <a:t>rate </a:t>
            </a:r>
            <a:r>
              <a:rPr lang="en-US" dirty="0"/>
              <a:t>of solution, not always the amount, sometimes the amount actually decreases </a:t>
            </a:r>
          </a:p>
          <a:p>
            <a:r>
              <a:rPr lang="en-US" dirty="0"/>
              <a:t>3. For gases, the solubility of gases in water </a:t>
            </a:r>
            <a:r>
              <a:rPr lang="en-US" i="1" dirty="0"/>
              <a:t>decreases </a:t>
            </a:r>
            <a:r>
              <a:rPr lang="en-US" dirty="0"/>
              <a:t>with increasing temperature </a:t>
            </a:r>
          </a:p>
        </p:txBody>
      </p:sp>
    </p:spTree>
    <p:extLst>
      <p:ext uri="{BB962C8B-B14F-4D97-AF65-F5344CB8AC3E}">
        <p14:creationId xmlns:p14="http://schemas.microsoft.com/office/powerpoint/2010/main" val="31661488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135</TotalTime>
  <Words>723</Words>
  <Application>Microsoft Office PowerPoint</Application>
  <PresentationFormat>On-screen Show (4:3)</PresentationFormat>
  <Paragraphs>67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1. Soluble? Why?</vt:lpstr>
      <vt:lpstr>1. Soluble? Why?</vt:lpstr>
      <vt:lpstr>2. Energies of Solution Formation</vt:lpstr>
      <vt:lpstr>2. Energies of Solution Formation</vt:lpstr>
      <vt:lpstr>3. Solubility Factor- Structure</vt:lpstr>
      <vt:lpstr>3. Solubility Factor- Structure</vt:lpstr>
      <vt:lpstr>4. Solubility Factor- Pressure</vt:lpstr>
      <vt:lpstr>4. Solubility Factor- Pressure</vt:lpstr>
      <vt:lpstr>5. Solubility Factor- Temperature</vt:lpstr>
      <vt:lpstr>5. Solubility Factor- Temperature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Eng, Breanna</dc:creator>
  <cp:lastModifiedBy>Eng, Breanna</cp:lastModifiedBy>
  <cp:revision>19</cp:revision>
  <dcterms:created xsi:type="dcterms:W3CDTF">2015-01-20T00:42:14Z</dcterms:created>
  <dcterms:modified xsi:type="dcterms:W3CDTF">2015-01-20T02:57:22Z</dcterms:modified>
</cp:coreProperties>
</file>