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7" r:id="rId2"/>
    <p:sldId id="268" r:id="rId3"/>
    <p:sldId id="269" r:id="rId4"/>
    <p:sldId id="270" r:id="rId5"/>
    <p:sldId id="275" r:id="rId6"/>
    <p:sldId id="271" r:id="rId7"/>
    <p:sldId id="272" r:id="rId8"/>
    <p:sldId id="294" r:id="rId9"/>
    <p:sldId id="273" r:id="rId10"/>
    <p:sldId id="274" r:id="rId11"/>
    <p:sldId id="276" r:id="rId12"/>
    <p:sldId id="277" r:id="rId13"/>
    <p:sldId id="279" r:id="rId14"/>
    <p:sldId id="278" r:id="rId15"/>
    <p:sldId id="280" r:id="rId16"/>
    <p:sldId id="281" r:id="rId17"/>
    <p:sldId id="282" r:id="rId18"/>
    <p:sldId id="283" r:id="rId19"/>
    <p:sldId id="26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6600"/>
    <a:srgbClr val="5F5F5F"/>
    <a:srgbClr val="00CCFF"/>
    <a:srgbClr val="99FF66"/>
    <a:srgbClr val="FFCCFF"/>
    <a:srgbClr val="DDDDDD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9" autoAdjust="0"/>
    <p:restoredTop sz="94699" autoAdjust="0"/>
  </p:normalViewPr>
  <p:slideViewPr>
    <p:cSldViewPr>
      <p:cViewPr varScale="1">
        <p:scale>
          <a:sx n="70" d="100"/>
          <a:sy n="70" d="100"/>
        </p:scale>
        <p:origin x="138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fld id="{426CFF2A-AC93-4319-840B-BC9B39FE2F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40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encegeek.net/APchemistry/ti_progs/RATELAWS.zi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3276600"/>
          </a:xfrm>
          <a:noFill/>
          <a:ln/>
        </p:spPr>
        <p:txBody>
          <a:bodyPr lIns="90488" tIns="44450" rIns="90488" bIns="44450"/>
          <a:lstStyle/>
          <a:p>
            <a:r>
              <a:rPr lang="en-US" sz="6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Rates</a:t>
            </a:r>
            <a:br>
              <a:rPr lang="en-US" sz="6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r>
              <a:rPr lang="en-US" sz="6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and</a:t>
            </a:r>
            <a:br>
              <a:rPr lang="en-US" sz="6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</a:br>
            <a:r>
              <a:rPr lang="en-US" sz="600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808080"/>
                  </a:outerShdw>
                </a:effectLst>
              </a:rPr>
              <a:t>Rate Laws</a:t>
            </a:r>
            <a:endParaRPr lang="en-US" sz="6000" u="sng" dirty="0">
              <a:solidFill>
                <a:srgbClr val="000000"/>
              </a:solidFill>
              <a:effectLst>
                <a:outerShdw blurRad="38100" dist="38100" dir="2700000" algn="tl">
                  <a:srgbClr val="80808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9144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Writing a Rate Law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Part 3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– Determine the overall order for the reaction.</a:t>
            </a:r>
          </a:p>
        </p:txBody>
      </p:sp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1584325" y="3349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3576" name="Text Box 24"/>
          <p:cNvSpPr txBox="1">
            <a:spLocks noChangeArrowheads="1"/>
          </p:cNvSpPr>
          <p:nvPr/>
        </p:nvSpPr>
        <p:spPr bwMode="auto">
          <a:xfrm>
            <a:off x="2971800" y="1676400"/>
            <a:ext cx="2847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R = k[NO]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[Cl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]</a:t>
            </a:r>
            <a:endParaRPr lang="en-US" baseline="30000">
              <a:solidFill>
                <a:schemeClr val="accent2"/>
              </a:solidFill>
            </a:endParaRPr>
          </a:p>
        </p:txBody>
      </p:sp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381000" y="4648200"/>
            <a:ext cx="794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Overall order is the sum of the exponents, or orders, of the reactants</a:t>
            </a:r>
          </a:p>
        </p:txBody>
      </p:sp>
      <p:sp>
        <p:nvSpPr>
          <p:cNvPr id="23582" name="Line 30"/>
          <p:cNvSpPr>
            <a:spLocks noChangeShapeType="1"/>
          </p:cNvSpPr>
          <p:nvPr/>
        </p:nvSpPr>
        <p:spPr bwMode="auto">
          <a:xfrm flipV="1">
            <a:off x="4876800" y="1981200"/>
            <a:ext cx="0" cy="1066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3" name="Line 31"/>
          <p:cNvSpPr>
            <a:spLocks noChangeShapeType="1"/>
          </p:cNvSpPr>
          <p:nvPr/>
        </p:nvSpPr>
        <p:spPr bwMode="auto">
          <a:xfrm flipV="1">
            <a:off x="5791200" y="1981200"/>
            <a:ext cx="0" cy="10668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84" name="Text Box 32"/>
          <p:cNvSpPr txBox="1">
            <a:spLocks noChangeArrowheads="1"/>
          </p:cNvSpPr>
          <p:nvPr/>
        </p:nvSpPr>
        <p:spPr bwMode="auto">
          <a:xfrm>
            <a:off x="4724400" y="32004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2</a:t>
            </a:r>
          </a:p>
        </p:txBody>
      </p:sp>
      <p:sp>
        <p:nvSpPr>
          <p:cNvPr id="23585" name="Text Box 33"/>
          <p:cNvSpPr txBox="1">
            <a:spLocks noChangeArrowheads="1"/>
          </p:cNvSpPr>
          <p:nvPr/>
        </p:nvSpPr>
        <p:spPr bwMode="auto">
          <a:xfrm>
            <a:off x="5105400" y="32004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+</a:t>
            </a:r>
          </a:p>
        </p:txBody>
      </p:sp>
      <p:sp>
        <p:nvSpPr>
          <p:cNvPr id="23586" name="Text Box 34"/>
          <p:cNvSpPr txBox="1">
            <a:spLocks noChangeArrowheads="1"/>
          </p:cNvSpPr>
          <p:nvPr/>
        </p:nvSpPr>
        <p:spPr bwMode="auto">
          <a:xfrm>
            <a:off x="5562600" y="3200400"/>
            <a:ext cx="401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1</a:t>
            </a:r>
          </a:p>
        </p:txBody>
      </p:sp>
      <p:sp>
        <p:nvSpPr>
          <p:cNvPr id="23587" name="Text Box 35"/>
          <p:cNvSpPr txBox="1">
            <a:spLocks noChangeArrowheads="1"/>
          </p:cNvSpPr>
          <p:nvPr/>
        </p:nvSpPr>
        <p:spPr bwMode="auto">
          <a:xfrm>
            <a:off x="5927725" y="3197225"/>
            <a:ext cx="7731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= 3</a:t>
            </a:r>
          </a:p>
        </p:txBody>
      </p:sp>
      <p:sp>
        <p:nvSpPr>
          <p:cNvPr id="23588" name="Text Box 36"/>
          <p:cNvSpPr txBox="1">
            <a:spLocks noChangeArrowheads="1"/>
          </p:cNvSpPr>
          <p:nvPr/>
        </p:nvSpPr>
        <p:spPr bwMode="auto">
          <a:xfrm>
            <a:off x="3048000" y="3810000"/>
            <a:ext cx="49879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  <a:sym typeface="Symbol" pitchFamily="18" charset="2"/>
              </a:rPr>
              <a:t> The reaction is 3</a:t>
            </a:r>
            <a:r>
              <a:rPr lang="en-US" baseline="30000">
                <a:solidFill>
                  <a:srgbClr val="FF3300"/>
                </a:solidFill>
                <a:sym typeface="Symbol" pitchFamily="18" charset="2"/>
              </a:rPr>
              <a:t>rd</a:t>
            </a:r>
            <a:r>
              <a:rPr lang="en-US">
                <a:solidFill>
                  <a:srgbClr val="FF3300"/>
                </a:solidFill>
                <a:sym typeface="Symbol" pitchFamily="18" charset="2"/>
              </a:rPr>
              <a:t> order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3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3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23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0" grpId="0"/>
      <p:bldP spid="23582" grpId="0" animBg="1"/>
      <p:bldP spid="23583" grpId="0" animBg="1"/>
      <p:bldP spid="23584" grpId="0"/>
      <p:bldP spid="23585" grpId="0"/>
      <p:bldP spid="23586" grpId="0"/>
      <p:bldP spid="23587" grpId="0"/>
      <p:bldP spid="2358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Determining Order with</a:t>
            </a:r>
            <a:br>
              <a:rPr lang="en-US" dirty="0">
                <a:solidFill>
                  <a:srgbClr val="000000"/>
                </a:solidFill>
              </a:rPr>
            </a:br>
            <a:r>
              <a:rPr lang="en-US" i="1" u="sng" dirty="0">
                <a:solidFill>
                  <a:srgbClr val="000000"/>
                </a:solidFill>
              </a:rPr>
              <a:t>Concentration vs. Time</a:t>
            </a:r>
            <a:r>
              <a:rPr lang="en-US" dirty="0">
                <a:solidFill>
                  <a:srgbClr val="000000"/>
                </a:solidFill>
              </a:rPr>
              <a:t> data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81200" y="1447800"/>
            <a:ext cx="4816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(the Integrated Rate Law)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88950" y="2590800"/>
            <a:ext cx="23304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Zero Order: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33400" y="3657600"/>
            <a:ext cx="2355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Order: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152400" y="4662488"/>
            <a:ext cx="2736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 Order: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971800" y="2590800"/>
          <a:ext cx="48672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3" imgW="1854000" imgH="203040" progId="Equation.3">
                  <p:embed/>
                </p:oleObj>
              </mc:Choice>
              <mc:Fallback>
                <p:oleObj name="Equation" r:id="rId3" imgW="185400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90800"/>
                        <a:ext cx="48672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2971800" y="3657600"/>
          <a:ext cx="54340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5" imgW="2070000" imgH="203040" progId="Equation.3">
                  <p:embed/>
                </p:oleObj>
              </mc:Choice>
              <mc:Fallback>
                <p:oleObj name="Equation" r:id="rId5" imgW="207000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657600"/>
                        <a:ext cx="54340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2971800" y="4419600"/>
          <a:ext cx="49339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name="Equation" r:id="rId7" imgW="1879560" imgH="393480" progId="Equation.3">
                  <p:embed/>
                </p:oleObj>
              </mc:Choice>
              <mc:Fallback>
                <p:oleObj name="Equation" r:id="rId7" imgW="1879560" imgH="3934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419600"/>
                        <a:ext cx="4933950" cy="1033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848600" cy="8382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Solving an Integrated Rate Law</a:t>
            </a:r>
          </a:p>
        </p:txBody>
      </p:sp>
      <p:graphicFrame>
        <p:nvGraphicFramePr>
          <p:cNvPr id="26701" name="Group 77"/>
          <p:cNvGraphicFramePr>
            <a:graphicFrameLocks noGrp="1"/>
          </p:cNvGraphicFramePr>
          <p:nvPr/>
        </p:nvGraphicFramePr>
        <p:xfrm>
          <a:off x="533400" y="1143000"/>
          <a:ext cx="3352800" cy="4089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71600"/>
                <a:gridCol w="19812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Time (s)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[H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] (mol/L)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1.00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0.91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0.78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600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0.59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1200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0.37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1800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0.22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2400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0.13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3000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0.082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3600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0.050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702" name="Text Box 78"/>
          <p:cNvSpPr txBox="1">
            <a:spLocks noChangeArrowheads="1"/>
          </p:cNvSpPr>
          <p:nvPr/>
        </p:nvSpPr>
        <p:spPr bwMode="auto">
          <a:xfrm>
            <a:off x="4251325" y="1139825"/>
            <a:ext cx="41306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Problem: </a:t>
            </a:r>
            <a:r>
              <a:rPr lang="en-US" dirty="0">
                <a:solidFill>
                  <a:srgbClr val="000000"/>
                </a:solidFill>
              </a:rPr>
              <a:t>Find the integrated rate law and the value for the rate constant, k</a:t>
            </a:r>
          </a:p>
        </p:txBody>
      </p:sp>
      <p:sp>
        <p:nvSpPr>
          <p:cNvPr id="26703" name="Text Box 79"/>
          <p:cNvSpPr txBox="1">
            <a:spLocks noChangeArrowheads="1"/>
          </p:cNvSpPr>
          <p:nvPr/>
        </p:nvSpPr>
        <p:spPr bwMode="auto">
          <a:xfrm>
            <a:off x="4251325" y="3197225"/>
            <a:ext cx="43592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A graphing calculator with linear regression analysis greatly simplifies this process!!</a:t>
            </a:r>
          </a:p>
        </p:txBody>
      </p:sp>
      <p:sp>
        <p:nvSpPr>
          <p:cNvPr id="26704" name="Text Box 80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81000" y="56388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Click here</a:t>
            </a:r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download my Rate Laws program for theTi-83 and Ti-84)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7620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Time vs. [H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</a:t>
            </a:r>
          </a:p>
        </p:txBody>
      </p:sp>
      <p:graphicFrame>
        <p:nvGraphicFramePr>
          <p:cNvPr id="28796" name="Group 124"/>
          <p:cNvGraphicFramePr>
            <a:graphicFrameLocks noGrp="1"/>
          </p:cNvGraphicFramePr>
          <p:nvPr/>
        </p:nvGraphicFramePr>
        <p:xfrm>
          <a:off x="6324600" y="1143000"/>
          <a:ext cx="2438400" cy="4089400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Time 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[H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0.91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0.78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0.59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0.37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1800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0.082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0.050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750" name="Text Box 78"/>
          <p:cNvSpPr txBox="1">
            <a:spLocks noChangeArrowheads="1"/>
          </p:cNvSpPr>
          <p:nvPr/>
        </p:nvSpPr>
        <p:spPr bwMode="auto">
          <a:xfrm>
            <a:off x="1524000" y="4191000"/>
            <a:ext cx="3276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y = ax + b</a:t>
            </a:r>
            <a:r>
              <a:rPr lang="en-US"/>
              <a:t> </a:t>
            </a:r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a = -2.64 x 10</a:t>
            </a:r>
            <a:r>
              <a:rPr lang="en-US" baseline="30000">
                <a:solidFill>
                  <a:srgbClr val="000000"/>
                </a:solidFill>
              </a:rPr>
              <a:t>-4</a:t>
            </a:r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b = 0.841</a:t>
            </a:r>
          </a:p>
          <a:p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= 0.8891</a:t>
            </a:r>
          </a:p>
          <a:p>
            <a:r>
              <a:rPr lang="en-US">
                <a:solidFill>
                  <a:srgbClr val="000000"/>
                </a:solidFill>
              </a:rPr>
              <a:t>r = -0.9429</a:t>
            </a:r>
          </a:p>
        </p:txBody>
      </p:sp>
      <p:pic>
        <p:nvPicPr>
          <p:cNvPr id="28751" name="Picture 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81000"/>
            <a:ext cx="5133975" cy="342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757" name="Text Box 85"/>
          <p:cNvSpPr txBox="1">
            <a:spLocks noChangeArrowheads="1"/>
          </p:cNvSpPr>
          <p:nvPr/>
        </p:nvSpPr>
        <p:spPr bwMode="auto">
          <a:xfrm>
            <a:off x="1187450" y="3581400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00"/>
                </a:solidFill>
              </a:rPr>
              <a:t>Regression results: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8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50" grpId="0" autoUpdateAnimBg="0"/>
      <p:bldP spid="28757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8382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Time vs. ln[H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</a:t>
            </a:r>
          </a:p>
        </p:txBody>
      </p:sp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914400"/>
            <a:ext cx="5410200" cy="360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7777" name="Group 129"/>
          <p:cNvGraphicFramePr>
            <a:graphicFrameLocks noGrp="1"/>
          </p:cNvGraphicFramePr>
          <p:nvPr/>
        </p:nvGraphicFramePr>
        <p:xfrm>
          <a:off x="5943600" y="1371600"/>
          <a:ext cx="2895600" cy="4114800"/>
        </p:xfrm>
        <a:graphic>
          <a:graphicData uri="http://schemas.openxmlformats.org/drawingml/2006/table">
            <a:tbl>
              <a:tblPr/>
              <a:tblGrid>
                <a:gridCol w="1295400"/>
                <a:gridCol w="1600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Time 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ln[H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-0.0943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-0.2485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-0.5276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-0.9943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1800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-1.514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-2.04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-2.501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-2.996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773" name="Text Box 125"/>
          <p:cNvSpPr txBox="1">
            <a:spLocks noChangeArrowheads="1"/>
          </p:cNvSpPr>
          <p:nvPr/>
        </p:nvSpPr>
        <p:spPr bwMode="auto">
          <a:xfrm>
            <a:off x="914400" y="3581400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00"/>
                </a:solidFill>
              </a:rPr>
              <a:t>Regression results:</a:t>
            </a:r>
          </a:p>
        </p:txBody>
      </p:sp>
      <p:sp>
        <p:nvSpPr>
          <p:cNvPr id="27774" name="Text Box 126"/>
          <p:cNvSpPr txBox="1">
            <a:spLocks noChangeArrowheads="1"/>
          </p:cNvSpPr>
          <p:nvPr/>
        </p:nvSpPr>
        <p:spPr bwMode="auto">
          <a:xfrm>
            <a:off x="1219200" y="4191000"/>
            <a:ext cx="3276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y = ax + b</a:t>
            </a:r>
            <a:r>
              <a:rPr lang="en-US"/>
              <a:t> </a:t>
            </a:r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a = -8.35 x 10</a:t>
            </a:r>
            <a:r>
              <a:rPr lang="en-US" baseline="30000">
                <a:solidFill>
                  <a:srgbClr val="000000"/>
                </a:solidFill>
              </a:rPr>
              <a:t>-4</a:t>
            </a:r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b = -.005</a:t>
            </a:r>
          </a:p>
          <a:p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= 0.99978</a:t>
            </a:r>
          </a:p>
          <a:p>
            <a:r>
              <a:rPr lang="en-US">
                <a:solidFill>
                  <a:srgbClr val="000000"/>
                </a:solidFill>
              </a:rPr>
              <a:t>r = -0.9999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73" grpId="0"/>
      <p:bldP spid="2777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924800" cy="838200"/>
          </a:xfrm>
        </p:spPr>
        <p:txBody>
          <a:bodyPr/>
          <a:lstStyle/>
          <a:p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Time vs. 1/[H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</a:t>
            </a:r>
            <a:r>
              <a:rPr lang="en-US" u="sng" baseline="-250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r>
              <a:rPr lang="en-US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]</a:t>
            </a:r>
          </a:p>
        </p:txBody>
      </p:sp>
      <p:graphicFrame>
        <p:nvGraphicFramePr>
          <p:cNvPr id="29817" name="Group 121"/>
          <p:cNvGraphicFramePr>
            <a:graphicFrameLocks noGrp="1"/>
          </p:cNvGraphicFramePr>
          <p:nvPr/>
        </p:nvGraphicFramePr>
        <p:xfrm>
          <a:off x="6172200" y="1295400"/>
          <a:ext cx="2590800" cy="4038600"/>
        </p:xfrm>
        <a:graphic>
          <a:graphicData uri="http://schemas.openxmlformats.org/drawingml/2006/table">
            <a:tbl>
              <a:tblPr/>
              <a:tblGrid>
                <a:gridCol w="1174750"/>
                <a:gridCol w="141605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Time 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1/[H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]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1.0989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1.2821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1.6949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2.7027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1800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4.5455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2400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7.6923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12.195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3600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20.000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34" name="Text Box 38"/>
          <p:cNvSpPr txBox="1">
            <a:spLocks noChangeArrowheads="1"/>
          </p:cNvSpPr>
          <p:nvPr/>
        </p:nvSpPr>
        <p:spPr bwMode="auto">
          <a:xfrm>
            <a:off x="1600200" y="4343400"/>
            <a:ext cx="3276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y = ax + b</a:t>
            </a:r>
            <a:r>
              <a:rPr lang="en-US"/>
              <a:t> </a:t>
            </a:r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a = 0.00460</a:t>
            </a:r>
          </a:p>
          <a:p>
            <a:r>
              <a:rPr lang="en-US">
                <a:solidFill>
                  <a:srgbClr val="000000"/>
                </a:solidFill>
              </a:rPr>
              <a:t>b = -0.847</a:t>
            </a:r>
          </a:p>
          <a:p>
            <a:r>
              <a:rPr lang="en-US">
                <a:solidFill>
                  <a:srgbClr val="000000"/>
                </a:solidFill>
              </a:rPr>
              <a:t>r</a:t>
            </a:r>
            <a:r>
              <a:rPr lang="en-US" baseline="30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 = 0.8723</a:t>
            </a:r>
          </a:p>
          <a:p>
            <a:r>
              <a:rPr lang="en-US">
                <a:solidFill>
                  <a:srgbClr val="000000"/>
                </a:solidFill>
              </a:rPr>
              <a:t>r = 0.9340</a:t>
            </a:r>
          </a:p>
        </p:txBody>
      </p:sp>
      <p:sp>
        <p:nvSpPr>
          <p:cNvPr id="29735" name="Text Box 39"/>
          <p:cNvSpPr txBox="1">
            <a:spLocks noChangeArrowheads="1"/>
          </p:cNvSpPr>
          <p:nvPr/>
        </p:nvSpPr>
        <p:spPr bwMode="auto">
          <a:xfrm>
            <a:off x="1143000" y="3886200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>
                <a:solidFill>
                  <a:srgbClr val="000000"/>
                </a:solidFill>
              </a:rPr>
              <a:t>Regression results:</a:t>
            </a:r>
          </a:p>
        </p:txBody>
      </p:sp>
      <p:pic>
        <p:nvPicPr>
          <p:cNvPr id="29736" name="Picture 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685800"/>
            <a:ext cx="5181600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29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29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34" grpId="0" autoUpdateAnimBg="0"/>
      <p:bldP spid="2973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53000">
              <a:srgbClr val="D4DEFF"/>
            </a:gs>
            <a:gs pos="53000">
              <a:srgbClr val="D4DEFF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924800" cy="9144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</a:rPr>
              <a:t>And the winner is… </a:t>
            </a:r>
            <a:r>
              <a:rPr lang="en-US" sz="3200" u="sng" dirty="0">
                <a:solidFill>
                  <a:srgbClr val="000000"/>
                </a:solidFill>
              </a:rPr>
              <a:t>Time vs. </a:t>
            </a:r>
            <a:r>
              <a:rPr lang="en-US" sz="3200" u="sng" dirty="0" err="1">
                <a:solidFill>
                  <a:srgbClr val="000000"/>
                </a:solidFill>
              </a:rPr>
              <a:t>ln</a:t>
            </a:r>
            <a:r>
              <a:rPr lang="en-US" sz="3200" u="sng" dirty="0">
                <a:solidFill>
                  <a:srgbClr val="000000"/>
                </a:solidFill>
              </a:rPr>
              <a:t>[H</a:t>
            </a:r>
            <a:r>
              <a:rPr lang="en-US" sz="3200" u="sng" baseline="-25000" dirty="0">
                <a:solidFill>
                  <a:srgbClr val="000000"/>
                </a:solidFill>
              </a:rPr>
              <a:t>2</a:t>
            </a:r>
            <a:r>
              <a:rPr lang="en-US" sz="3200" u="sng" dirty="0">
                <a:solidFill>
                  <a:srgbClr val="000000"/>
                </a:solidFill>
              </a:rPr>
              <a:t>O</a:t>
            </a:r>
            <a:r>
              <a:rPr lang="en-US" sz="3200" u="sng" baseline="-25000" dirty="0">
                <a:solidFill>
                  <a:srgbClr val="000000"/>
                </a:solidFill>
              </a:rPr>
              <a:t>2</a:t>
            </a:r>
            <a:r>
              <a:rPr lang="en-US" sz="3200" u="sng" dirty="0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838200" y="1143000"/>
            <a:ext cx="71866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1. As a result, the reaction is 1</a:t>
            </a:r>
            <a:r>
              <a:rPr lang="en-US" baseline="30000" dirty="0">
                <a:solidFill>
                  <a:srgbClr val="000000"/>
                </a:solidFill>
              </a:rPr>
              <a:t>st</a:t>
            </a:r>
            <a:r>
              <a:rPr lang="en-US" dirty="0">
                <a:solidFill>
                  <a:srgbClr val="000000"/>
                </a:solidFill>
              </a:rPr>
              <a:t> order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838200" y="1828800"/>
            <a:ext cx="5922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2. The (differential) rate law is: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863600" y="3048000"/>
            <a:ext cx="546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3. The integrated rate law is: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838200" y="4648200"/>
            <a:ext cx="6837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4. But…what is the rate constant, </a:t>
            </a:r>
            <a:r>
              <a:rPr lang="en-US" i="1">
                <a:solidFill>
                  <a:srgbClr val="000000"/>
                </a:solidFill>
              </a:rPr>
              <a:t>k </a:t>
            </a:r>
            <a:r>
              <a:rPr lang="en-US">
                <a:solidFill>
                  <a:srgbClr val="000000"/>
                </a:solidFill>
              </a:rPr>
              <a:t>?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200400" y="2362200"/>
          <a:ext cx="222324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3" imgW="787320" imgH="215640" progId="Equation.3">
                  <p:embed/>
                </p:oleObj>
              </mc:Choice>
              <mc:Fallback>
                <p:oleObj name="Equation" r:id="rId3" imgW="78732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362200"/>
                        <a:ext cx="222324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2362200" y="3733800"/>
          <a:ext cx="4767262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3" name="Equation" r:id="rId5" imgW="1688760" imgH="228600" progId="Equation.3">
                  <p:embed/>
                </p:oleObj>
              </mc:Choice>
              <mc:Fallback>
                <p:oleObj name="Equation" r:id="rId5" imgW="168876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733800"/>
                        <a:ext cx="4767262" cy="64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  <p:bldP spid="30728" grpId="0"/>
      <p:bldP spid="3073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543800" cy="9144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Finding the Rate Constant, k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7788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#1: </a:t>
            </a:r>
            <a:r>
              <a:rPr lang="en-US" dirty="0">
                <a:solidFill>
                  <a:srgbClr val="000000"/>
                </a:solidFill>
              </a:rPr>
              <a:t>Calculate the slope from the </a:t>
            </a:r>
          </a:p>
          <a:p>
            <a:r>
              <a:rPr lang="en-US" dirty="0">
                <a:solidFill>
                  <a:srgbClr val="000000"/>
                </a:solidFill>
              </a:rPr>
              <a:t>Time vs. </a:t>
            </a:r>
            <a:r>
              <a:rPr lang="en-US" dirty="0" err="1">
                <a:solidFill>
                  <a:srgbClr val="000000"/>
                </a:solidFill>
              </a:rPr>
              <a:t>ln</a:t>
            </a:r>
            <a:r>
              <a:rPr lang="en-US" dirty="0">
                <a:solidFill>
                  <a:srgbClr val="000000"/>
                </a:solidFill>
              </a:rPr>
              <a:t>[H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O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] table.</a:t>
            </a:r>
          </a:p>
        </p:txBody>
      </p:sp>
      <p:graphicFrame>
        <p:nvGraphicFramePr>
          <p:cNvPr id="31822" name="Group 78"/>
          <p:cNvGraphicFramePr>
            <a:graphicFrameLocks noGrp="1"/>
          </p:cNvGraphicFramePr>
          <p:nvPr/>
        </p:nvGraphicFramePr>
        <p:xfrm>
          <a:off x="5943600" y="1828800"/>
          <a:ext cx="2895600" cy="41148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295400"/>
                <a:gridCol w="1600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Time (s)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ln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[H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O</a:t>
                      </a:r>
                      <a:r>
                        <a:rPr kumimoji="0" lang="en-US" sz="1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]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120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-0.0943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-0.2485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600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-0.5276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1200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-0.9943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1800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-1.514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2400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-2.04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3000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-2.501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3600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-2.996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827" name="Text Box 83"/>
          <p:cNvSpPr txBox="1">
            <a:spLocks noChangeArrowheads="1"/>
          </p:cNvSpPr>
          <p:nvPr/>
        </p:nvSpPr>
        <p:spPr bwMode="auto">
          <a:xfrm>
            <a:off x="914400" y="4038600"/>
            <a:ext cx="2913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Now remember:</a:t>
            </a:r>
          </a:p>
        </p:txBody>
      </p:sp>
      <p:sp>
        <p:nvSpPr>
          <p:cNvPr id="31828" name="Text Box 84"/>
          <p:cNvSpPr txBox="1">
            <a:spLocks noChangeArrowheads="1"/>
          </p:cNvSpPr>
          <p:nvPr/>
        </p:nvSpPr>
        <p:spPr bwMode="auto">
          <a:xfrm>
            <a:off x="1600200" y="5257800"/>
            <a:ext cx="2425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 k = -slope</a:t>
            </a:r>
          </a:p>
        </p:txBody>
      </p:sp>
      <p:sp>
        <p:nvSpPr>
          <p:cNvPr id="31829" name="Text Box 85"/>
          <p:cNvSpPr txBox="1">
            <a:spLocks noChangeArrowheads="1"/>
          </p:cNvSpPr>
          <p:nvPr/>
        </p:nvSpPr>
        <p:spPr bwMode="auto">
          <a:xfrm>
            <a:off x="2047875" y="5943600"/>
            <a:ext cx="3424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k = 8.32 x 10</a:t>
            </a:r>
            <a:r>
              <a:rPr lang="en-US" baseline="30000" dirty="0">
                <a:solidFill>
                  <a:srgbClr val="000000"/>
                </a:solidFill>
              </a:rPr>
              <a:t>-4</a:t>
            </a: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baseline="30000" dirty="0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31830" name="Rectangle 86"/>
          <p:cNvSpPr>
            <a:spLocks noChangeArrowheads="1"/>
          </p:cNvSpPr>
          <p:nvPr/>
        </p:nvSpPr>
        <p:spPr bwMode="auto">
          <a:xfrm>
            <a:off x="1828800" y="5791200"/>
            <a:ext cx="3810000" cy="762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" name="Object 83"/>
          <p:cNvGraphicFramePr>
            <a:graphicFrameLocks noChangeAspect="1"/>
          </p:cNvGraphicFramePr>
          <p:nvPr/>
        </p:nvGraphicFramePr>
        <p:xfrm>
          <a:off x="1066800" y="4572000"/>
          <a:ext cx="4767263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0" name="Equation" r:id="rId3" imgW="1688760" imgH="228600" progId="Equation.3">
                  <p:embed/>
                </p:oleObj>
              </mc:Choice>
              <mc:Fallback>
                <p:oleObj name="Equation" r:id="rId3" imgW="1688760" imgH="228600" progId="Equation.3">
                  <p:embed/>
                  <p:pic>
                    <p:nvPicPr>
                      <p:cNvPr id="0" name="Picture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572000"/>
                        <a:ext cx="4767263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838200" y="3276600"/>
          <a:ext cx="375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1" name="Equation" r:id="rId5" imgW="1409400" imgH="228600" progId="Equation.3">
                  <p:embed/>
                </p:oleObj>
              </mc:Choice>
              <mc:Fallback>
                <p:oleObj name="Equation" r:id="rId5" imgW="1409400" imgH="228600" progId="Equation.3">
                  <p:embed/>
                  <p:pic>
                    <p:nvPicPr>
                      <p:cNvPr id="0" name="Picture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276600"/>
                        <a:ext cx="3759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838200" y="2133600"/>
          <a:ext cx="477370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32" name="Equation" r:id="rId7" imgW="1803240" imgH="431640" progId="Equation.3">
                  <p:embed/>
                </p:oleObj>
              </mc:Choice>
              <mc:Fallback>
                <p:oleObj name="Equation" r:id="rId7" imgW="1803240" imgH="431640" progId="Equation.3">
                  <p:embed/>
                  <p:pic>
                    <p:nvPicPr>
                      <p:cNvPr id="0" name="Picture 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133600"/>
                        <a:ext cx="4773706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1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27" grpId="0"/>
      <p:bldP spid="31828" grpId="0"/>
      <p:bldP spid="31829" grpId="0"/>
      <p:bldP spid="318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543800" cy="9144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Finding the Rate Constant, k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09600" y="990600"/>
            <a:ext cx="77882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#2</a:t>
            </a:r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>
                <a:solidFill>
                  <a:srgbClr val="000000"/>
                </a:solidFill>
              </a:rPr>
              <a:t> Obtain k from the linear </a:t>
            </a:r>
            <a:r>
              <a:rPr lang="en-US" dirty="0" err="1">
                <a:solidFill>
                  <a:srgbClr val="000000"/>
                </a:solidFill>
              </a:rPr>
              <a:t>regresssion</a:t>
            </a:r>
            <a:r>
              <a:rPr lang="en-US" dirty="0">
                <a:solidFill>
                  <a:srgbClr val="000000"/>
                </a:solidFill>
              </a:rPr>
              <a:t> analysis.</a:t>
            </a:r>
          </a:p>
        </p:txBody>
      </p:sp>
      <p:sp>
        <p:nvSpPr>
          <p:cNvPr id="32810" name="Text Box 42"/>
          <p:cNvSpPr txBox="1">
            <a:spLocks noChangeArrowheads="1"/>
          </p:cNvSpPr>
          <p:nvPr/>
        </p:nvSpPr>
        <p:spPr bwMode="auto">
          <a:xfrm>
            <a:off x="914400" y="3276600"/>
            <a:ext cx="2913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Now remember:</a:t>
            </a:r>
          </a:p>
        </p:txBody>
      </p:sp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1524000" y="4648200"/>
            <a:ext cx="2425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sym typeface="Symbol" pitchFamily="18" charset="2"/>
              </a:rPr>
              <a:t> k = -slope</a:t>
            </a:r>
          </a:p>
        </p:txBody>
      </p:sp>
      <p:sp>
        <p:nvSpPr>
          <p:cNvPr id="32812" name="Text Box 44"/>
          <p:cNvSpPr txBox="1">
            <a:spLocks noChangeArrowheads="1"/>
          </p:cNvSpPr>
          <p:nvPr/>
        </p:nvSpPr>
        <p:spPr bwMode="auto">
          <a:xfrm>
            <a:off x="2047875" y="5410200"/>
            <a:ext cx="34242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k = 8.35 x 10</a:t>
            </a:r>
            <a:r>
              <a:rPr lang="en-US" baseline="30000" dirty="0">
                <a:solidFill>
                  <a:srgbClr val="000000"/>
                </a:solidFill>
              </a:rPr>
              <a:t>-4</a:t>
            </a:r>
            <a:r>
              <a:rPr lang="en-US" dirty="0">
                <a:solidFill>
                  <a:srgbClr val="000000"/>
                </a:solidFill>
              </a:rPr>
              <a:t>s</a:t>
            </a:r>
            <a:r>
              <a:rPr lang="en-US" baseline="30000" dirty="0">
                <a:solidFill>
                  <a:srgbClr val="000000"/>
                </a:solidFill>
              </a:rPr>
              <a:t>-1</a:t>
            </a:r>
          </a:p>
        </p:txBody>
      </p:sp>
      <p:sp>
        <p:nvSpPr>
          <p:cNvPr id="32813" name="Rectangle 45"/>
          <p:cNvSpPr>
            <a:spLocks noChangeArrowheads="1"/>
          </p:cNvSpPr>
          <p:nvPr/>
        </p:nvSpPr>
        <p:spPr bwMode="auto">
          <a:xfrm>
            <a:off x="1828800" y="5334000"/>
            <a:ext cx="3810000" cy="762000"/>
          </a:xfrm>
          <a:prstGeom prst="rect">
            <a:avLst/>
          </a:prstGeom>
          <a:noFill/>
          <a:ln w="381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14" name="Text Box 46"/>
          <p:cNvSpPr txBox="1">
            <a:spLocks noChangeArrowheads="1"/>
          </p:cNvSpPr>
          <p:nvPr/>
        </p:nvSpPr>
        <p:spPr bwMode="auto">
          <a:xfrm>
            <a:off x="5334000" y="1905000"/>
            <a:ext cx="3460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u="sng" dirty="0">
                <a:solidFill>
                  <a:srgbClr val="000000"/>
                </a:solidFill>
              </a:rPr>
              <a:t>Regression results:</a:t>
            </a:r>
          </a:p>
        </p:txBody>
      </p:sp>
      <p:sp>
        <p:nvSpPr>
          <p:cNvPr id="32815" name="Text Box 47"/>
          <p:cNvSpPr txBox="1">
            <a:spLocks noChangeArrowheads="1"/>
          </p:cNvSpPr>
          <p:nvPr/>
        </p:nvSpPr>
        <p:spPr bwMode="auto">
          <a:xfrm>
            <a:off x="5486400" y="2514600"/>
            <a:ext cx="3276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y = ax + b </a:t>
            </a:r>
          </a:p>
          <a:p>
            <a:r>
              <a:rPr lang="en-US" dirty="0">
                <a:solidFill>
                  <a:srgbClr val="000000"/>
                </a:solidFill>
              </a:rPr>
              <a:t>a = -8.35 x 10</a:t>
            </a:r>
            <a:r>
              <a:rPr lang="en-US" baseline="30000" dirty="0">
                <a:solidFill>
                  <a:srgbClr val="000000"/>
                </a:solidFill>
              </a:rPr>
              <a:t>-4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b = -.005</a:t>
            </a:r>
          </a:p>
          <a:p>
            <a:r>
              <a:rPr lang="en-US" dirty="0">
                <a:solidFill>
                  <a:srgbClr val="000000"/>
                </a:solidFill>
              </a:rPr>
              <a:t>r</a:t>
            </a:r>
            <a:r>
              <a:rPr lang="en-US" baseline="30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 = 0.99978</a:t>
            </a:r>
          </a:p>
          <a:p>
            <a:r>
              <a:rPr lang="en-US" dirty="0">
                <a:solidFill>
                  <a:srgbClr val="000000"/>
                </a:solidFill>
              </a:rPr>
              <a:t>r = -0.9999</a:t>
            </a:r>
          </a:p>
        </p:txBody>
      </p:sp>
      <p:graphicFrame>
        <p:nvGraphicFramePr>
          <p:cNvPr id="2" name="Object 42"/>
          <p:cNvGraphicFramePr>
            <a:graphicFrameLocks noChangeAspect="1"/>
          </p:cNvGraphicFramePr>
          <p:nvPr/>
        </p:nvGraphicFramePr>
        <p:xfrm>
          <a:off x="762000" y="3886200"/>
          <a:ext cx="4767263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2" name="Equation" r:id="rId3" imgW="1688760" imgH="228600" progId="Equation.3">
                  <p:embed/>
                </p:oleObj>
              </mc:Choice>
              <mc:Fallback>
                <p:oleObj name="Equation" r:id="rId3" imgW="1688760" imgH="228600" progId="Equation.3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86200"/>
                        <a:ext cx="4767263" cy="646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3"/>
          <p:cNvGraphicFramePr>
            <a:graphicFrameLocks noChangeAspect="1"/>
          </p:cNvGraphicFramePr>
          <p:nvPr/>
        </p:nvGraphicFramePr>
        <p:xfrm>
          <a:off x="762000" y="2286000"/>
          <a:ext cx="3759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3" name="Equation" r:id="rId5" imgW="1409400" imgH="228600" progId="Equation.3">
                  <p:embed/>
                </p:oleObj>
              </mc:Choice>
              <mc:Fallback>
                <p:oleObj name="Equation" r:id="rId5" imgW="1409400" imgH="228600" progId="Equation.3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286000"/>
                        <a:ext cx="37592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2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10" grpId="0"/>
      <p:bldP spid="32811" grpId="0"/>
      <p:bldP spid="32812" grpId="0"/>
      <p:bldP spid="32813" grpId="0" animBg="1"/>
      <p:bldP spid="32814" grpId="0"/>
      <p:bldP spid="328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6858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Rate Laws Summary</a:t>
            </a:r>
          </a:p>
        </p:txBody>
      </p:sp>
      <p:graphicFrame>
        <p:nvGraphicFramePr>
          <p:cNvPr id="16542" name="Group 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356349"/>
              </p:ext>
            </p:extLst>
          </p:nvPr>
        </p:nvGraphicFramePr>
        <p:xfrm>
          <a:off x="228600" y="838200"/>
          <a:ext cx="8686800" cy="5065205"/>
        </p:xfrm>
        <a:graphic>
          <a:graphicData uri="http://schemas.openxmlformats.org/drawingml/2006/table">
            <a:tbl>
              <a:tblPr/>
              <a:tblGrid>
                <a:gridCol w="1905000"/>
                <a:gridCol w="2057400"/>
                <a:gridCol w="2362200"/>
                <a:gridCol w="23622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Zero Order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First Order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Second Order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Rate Law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Rate = 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Rate = k[A]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Rate = k[A]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Integrated Rate Law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[A] = -kt + [A]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ln[A] = -kt + ln[A]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Plot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that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produces a straight line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[A] versus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ln[A] versus 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7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Relationship of rate constant to slope of straight line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Slope = -k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Slope = -k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Slope = k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3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Half-Life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443" name="Object 59"/>
          <p:cNvGraphicFramePr>
            <a:graphicFrameLocks noChangeAspect="1"/>
          </p:cNvGraphicFramePr>
          <p:nvPr/>
        </p:nvGraphicFramePr>
        <p:xfrm>
          <a:off x="7086600" y="2743200"/>
          <a:ext cx="12192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1" name="Equation" r:id="rId3" imgW="736560" imgH="419040" progId="">
                  <p:embed/>
                </p:oleObj>
              </mc:Choice>
              <mc:Fallback>
                <p:oleObj name="Equation" r:id="rId3" imgW="736560" imgH="419040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2743200"/>
                        <a:ext cx="1219200" cy="69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07" name="Object 123"/>
          <p:cNvGraphicFramePr>
            <a:graphicFrameLocks noChangeAspect="1"/>
          </p:cNvGraphicFramePr>
          <p:nvPr/>
        </p:nvGraphicFramePr>
        <p:xfrm>
          <a:off x="6934200" y="1752600"/>
          <a:ext cx="16002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2" name="Equation" r:id="rId5" imgW="914400" imgH="431640" progId="">
                  <p:embed/>
                </p:oleObj>
              </mc:Choice>
              <mc:Fallback>
                <p:oleObj name="Equation" r:id="rId5" imgW="914400" imgH="431640" progId="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1752600"/>
                        <a:ext cx="1600200" cy="755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28" name="Object 144"/>
          <p:cNvGraphicFramePr>
            <a:graphicFrameLocks noChangeAspect="1"/>
          </p:cNvGraphicFramePr>
          <p:nvPr/>
        </p:nvGraphicFramePr>
        <p:xfrm>
          <a:off x="2514600" y="5029200"/>
          <a:ext cx="12192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3" name="Equation" r:id="rId7" imgW="622080" imgH="393480" progId="">
                  <p:embed/>
                </p:oleObj>
              </mc:Choice>
              <mc:Fallback>
                <p:oleObj name="Equation" r:id="rId7" imgW="622080" imgH="393480" progId="">
                  <p:embed/>
                  <p:pic>
                    <p:nvPicPr>
                      <p:cNvPr id="0" name="Picture 1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029200"/>
                        <a:ext cx="1219200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29" name="Object 145"/>
          <p:cNvGraphicFramePr>
            <a:graphicFrameLocks noChangeAspect="1"/>
          </p:cNvGraphicFramePr>
          <p:nvPr/>
        </p:nvGraphicFramePr>
        <p:xfrm>
          <a:off x="4572000" y="5029200"/>
          <a:ext cx="1392238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4" name="Equation" r:id="rId9" imgW="711000" imgH="393480" progId="">
                  <p:embed/>
                </p:oleObj>
              </mc:Choice>
              <mc:Fallback>
                <p:oleObj name="Equation" r:id="rId9" imgW="711000" imgH="393480" progId="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029200"/>
                        <a:ext cx="1392238" cy="771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30" name="Object 146"/>
          <p:cNvGraphicFramePr>
            <a:graphicFrameLocks noChangeAspect="1"/>
          </p:cNvGraphicFramePr>
          <p:nvPr/>
        </p:nvGraphicFramePr>
        <p:xfrm>
          <a:off x="7010400" y="4992688"/>
          <a:ext cx="1392238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35" name="Equation" r:id="rId11" imgW="711000" imgH="431640" progId="">
                  <p:embed/>
                </p:oleObj>
              </mc:Choice>
              <mc:Fallback>
                <p:oleObj name="Equation" r:id="rId11" imgW="711000" imgH="431640" progId="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4992688"/>
                        <a:ext cx="1392238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Reaction Rate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457200" y="914400"/>
            <a:ext cx="8093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change in concentration of a reactant or product per unit of time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90600" y="2286000"/>
          <a:ext cx="7306235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" name="Equation" r:id="rId3" imgW="2070000" imgH="431640" progId="Equation.3">
                  <p:embed/>
                </p:oleObj>
              </mc:Choice>
              <mc:Fallback>
                <p:oleObj name="Equation" r:id="rId3" imgW="207000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0"/>
                        <a:ext cx="7306235" cy="152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124200" y="4191000"/>
          <a:ext cx="2848897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5" imgW="774360" imgH="393480" progId="Equation.3">
                  <p:embed/>
                </p:oleObj>
              </mc:Choice>
              <mc:Fallback>
                <p:oleObj name="Equation" r:id="rId5" imgW="774360" imgH="3934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91000"/>
                        <a:ext cx="2848897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029200" cy="1143000"/>
          </a:xfrm>
        </p:spPr>
        <p:txBody>
          <a:bodyPr/>
          <a:lstStyle/>
          <a:p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2NO</a:t>
            </a:r>
            <a:r>
              <a:rPr 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(g)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2NO(g) + O</a:t>
            </a:r>
            <a:r>
              <a:rPr 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2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(g)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8436" name="Picture 4" descr="Rate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51450" cy="6705600"/>
          </a:xfrm>
          <a:prstGeom prst="rect">
            <a:avLst/>
          </a:prstGeom>
          <a:noFill/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5394325" y="73025"/>
            <a:ext cx="329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Reaction Rates: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257800" y="2514600"/>
            <a:ext cx="3886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2. Can measure  </a:t>
            </a:r>
          </a:p>
          <a:p>
            <a:r>
              <a:rPr lang="en-US">
                <a:solidFill>
                  <a:srgbClr val="000000"/>
                </a:solidFill>
              </a:rPr>
              <a:t>   appearance of </a:t>
            </a:r>
          </a:p>
          <a:p>
            <a:r>
              <a:rPr lang="en-US">
                <a:solidFill>
                  <a:srgbClr val="000000"/>
                </a:solidFill>
              </a:rPr>
              <a:t>   products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257800" y="1066800"/>
            <a:ext cx="38862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1. Can measure  </a:t>
            </a:r>
          </a:p>
          <a:p>
            <a:r>
              <a:rPr lang="en-US">
                <a:solidFill>
                  <a:srgbClr val="000000"/>
                </a:solidFill>
              </a:rPr>
              <a:t>   disappearance of </a:t>
            </a:r>
          </a:p>
          <a:p>
            <a:r>
              <a:rPr lang="en-US">
                <a:solidFill>
                  <a:srgbClr val="000000"/>
                </a:solidFill>
              </a:rPr>
              <a:t>   reactants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5257800" y="4114800"/>
            <a:ext cx="3886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3. Are proportional</a:t>
            </a:r>
          </a:p>
          <a:p>
            <a:r>
              <a:rPr lang="en-US">
                <a:solidFill>
                  <a:srgbClr val="000000"/>
                </a:solidFill>
              </a:rPr>
              <a:t>    stoichiometrically 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 flipV="1">
            <a:off x="2438400" y="3505200"/>
            <a:ext cx="0" cy="289560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438400" y="4953000"/>
            <a:ext cx="28194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2438400" y="3505200"/>
            <a:ext cx="28194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9" grpId="0"/>
      <p:bldP spid="18441" grpId="0"/>
      <p:bldP spid="18444" grpId="0" animBg="1"/>
      <p:bldP spid="18445" grpId="0" animBg="1"/>
      <p:bldP spid="184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5029200" cy="1143000"/>
          </a:xfrm>
        </p:spPr>
        <p:txBody>
          <a:bodyPr/>
          <a:lstStyle/>
          <a:p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2NO</a:t>
            </a:r>
            <a:r>
              <a:rPr 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(g) 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2NO(g) + O</a:t>
            </a:r>
            <a:r>
              <a:rPr lang="en-US" sz="2400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2</a:t>
            </a:r>
            <a:r>
              <a:rPr lang="en-US" sz="24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(g)</a:t>
            </a:r>
            <a:endParaRPr lang="en-US" sz="24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9459" name="Picture 3" descr="Rate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251450" cy="6705600"/>
          </a:xfrm>
          <a:prstGeom prst="rect">
            <a:avLst/>
          </a:prstGeom>
          <a:noFill/>
        </p:spPr>
      </p:pic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1524000" y="2438400"/>
            <a:ext cx="838200" cy="914400"/>
          </a:xfrm>
          <a:prstGeom prst="rtTriangle">
            <a:avLst/>
          </a:prstGeom>
          <a:solidFill>
            <a:schemeClr val="tx1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5394325" y="73025"/>
            <a:ext cx="3292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Reaction Rates: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5165725" y="682625"/>
            <a:ext cx="38258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4. Are equal to the</a:t>
            </a:r>
          </a:p>
          <a:p>
            <a:r>
              <a:rPr lang="en-US">
                <a:solidFill>
                  <a:srgbClr val="000000"/>
                </a:solidFill>
              </a:rPr>
              <a:t>   slope tangent to </a:t>
            </a:r>
          </a:p>
          <a:p>
            <a:r>
              <a:rPr lang="en-US">
                <a:solidFill>
                  <a:srgbClr val="000000"/>
                </a:solidFill>
              </a:rPr>
              <a:t>   that point </a:t>
            </a:r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1905000" y="28194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9600" y="2743200"/>
            <a:ext cx="97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  <a:sym typeface="Symbol" pitchFamily="18" charset="2"/>
              </a:rPr>
              <a:t></a:t>
            </a:r>
            <a:r>
              <a:rPr lang="en-US" sz="200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[NO</a:t>
            </a:r>
            <a:r>
              <a:rPr lang="en-US" sz="2000" baseline="-2500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]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676400" y="3343275"/>
            <a:ext cx="42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006600"/>
                </a:solidFill>
                <a:sym typeface="Symbol" pitchFamily="18" charset="2"/>
              </a:rPr>
              <a:t></a:t>
            </a:r>
            <a:r>
              <a:rPr lang="en-US" sz="2000">
                <a:solidFill>
                  <a:srgbClr val="006600"/>
                </a:solidFill>
                <a:latin typeface="Times New Roman" pitchFamily="18" charset="0"/>
                <a:sym typeface="Symbol" pitchFamily="18" charset="2"/>
              </a:rPr>
              <a:t>t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165725" y="2359025"/>
            <a:ext cx="39782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5. Change as the </a:t>
            </a:r>
          </a:p>
          <a:p>
            <a:r>
              <a:rPr lang="en-US">
                <a:solidFill>
                  <a:srgbClr val="000000"/>
                </a:solidFill>
              </a:rPr>
              <a:t>   reaction proceeds, </a:t>
            </a:r>
          </a:p>
          <a:p>
            <a:r>
              <a:rPr lang="en-US">
                <a:solidFill>
                  <a:srgbClr val="000000"/>
                </a:solidFill>
              </a:rPr>
              <a:t>   if the rate is </a:t>
            </a:r>
          </a:p>
          <a:p>
            <a:r>
              <a:rPr lang="en-US">
                <a:solidFill>
                  <a:srgbClr val="000000"/>
                </a:solidFill>
              </a:rPr>
              <a:t>   dependent upon   </a:t>
            </a:r>
          </a:p>
          <a:p>
            <a:r>
              <a:rPr lang="en-US">
                <a:solidFill>
                  <a:srgbClr val="000000"/>
                </a:solidFill>
              </a:rPr>
              <a:t>   concentration</a:t>
            </a:r>
          </a:p>
        </p:txBody>
      </p:sp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5562600" y="4648200"/>
          <a:ext cx="312420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tion" r:id="rId4" imgW="1168200" imgH="393480" progId="">
                  <p:embed/>
                </p:oleObj>
              </mc:Choice>
              <mc:Fallback>
                <p:oleObj name="Equation" r:id="rId4" imgW="1168200" imgH="39348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648200"/>
                        <a:ext cx="3124200" cy="1052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2" presetClass="entr" presetSubtype="1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2" grpId="0"/>
      <p:bldP spid="19464" grpId="0"/>
      <p:bldP spid="19465" grpId="0"/>
      <p:bldP spid="194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Rate Laws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78644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Differential rate laws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express (reveal) the relationship between the concentration of reactants and the rate of the reaction.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62000" y="3733800"/>
            <a:ext cx="7620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C00000"/>
                </a:solidFill>
              </a:rPr>
              <a:t>Integrated rate laws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express (reveal) the relationship between concentration of reactants and time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371600" y="2438400"/>
            <a:ext cx="73310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1">
                <a:solidFill>
                  <a:srgbClr val="000000"/>
                </a:solidFill>
              </a:rPr>
              <a:t>The </a:t>
            </a:r>
            <a:r>
              <a:rPr lang="en-US" i="1" u="sng">
                <a:solidFill>
                  <a:srgbClr val="000000"/>
                </a:solidFill>
              </a:rPr>
              <a:t>differential rate law</a:t>
            </a:r>
            <a:r>
              <a:rPr lang="en-US" i="1">
                <a:solidFill>
                  <a:srgbClr val="000000"/>
                </a:solidFill>
              </a:rPr>
              <a:t> is usually just called “</a:t>
            </a:r>
            <a:r>
              <a:rPr lang="en-US" i="1" u="sng">
                <a:solidFill>
                  <a:srgbClr val="000000"/>
                </a:solidFill>
              </a:rPr>
              <a:t>the rate law</a:t>
            </a:r>
            <a:r>
              <a:rPr lang="en-US" i="1">
                <a:solidFill>
                  <a:srgbClr val="000000"/>
                </a:solidFill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/>
      <p:bldP spid="24582" grpId="0"/>
      <p:bldP spid="2458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01000" cy="9906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Writing a (differential) Rate Law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676400" y="2362200"/>
            <a:ext cx="53863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2 NO(g) + Cl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(g) </a:t>
            </a:r>
            <a:r>
              <a:rPr lang="en-US">
                <a:solidFill>
                  <a:srgbClr val="000000"/>
                </a:solidFill>
                <a:sym typeface="Wingdings" pitchFamily="2" charset="2"/>
              </a:rPr>
              <a:t> 2 NOCl(g)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81000" y="8382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Problem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- Write the rate law, determine the value of the rate constant, k, and the overall order for the following reaction:</a:t>
            </a:r>
          </a:p>
        </p:txBody>
      </p:sp>
      <p:graphicFrame>
        <p:nvGraphicFramePr>
          <p:cNvPr id="20618" name="Group 138"/>
          <p:cNvGraphicFramePr>
            <a:graphicFrameLocks noGrp="1"/>
          </p:cNvGraphicFramePr>
          <p:nvPr/>
        </p:nvGraphicFramePr>
        <p:xfrm>
          <a:off x="990600" y="3048000"/>
          <a:ext cx="7162800" cy="2209419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524000"/>
                <a:gridCol w="2514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Experiment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[NO]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(mol/L)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[Cl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(mol/L)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Mol/L·s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1.43 x 10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5.72 x 10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2.86 x 10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11.4 x 10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1584325" y="3349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8" name="Rectangle 54"/>
          <p:cNvSpPr>
            <a:spLocks noChangeArrowheads="1"/>
          </p:cNvSpPr>
          <p:nvPr/>
        </p:nvSpPr>
        <p:spPr bwMode="auto">
          <a:xfrm>
            <a:off x="5715000" y="3048000"/>
            <a:ext cx="25146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7" name="Rectangle 53"/>
          <p:cNvSpPr>
            <a:spLocks noChangeArrowheads="1"/>
          </p:cNvSpPr>
          <p:nvPr/>
        </p:nvSpPr>
        <p:spPr bwMode="auto">
          <a:xfrm>
            <a:off x="5715000" y="2667000"/>
            <a:ext cx="25146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4191000" y="30480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5" name="Rectangle 61"/>
          <p:cNvSpPr>
            <a:spLocks noChangeArrowheads="1"/>
          </p:cNvSpPr>
          <p:nvPr/>
        </p:nvSpPr>
        <p:spPr bwMode="auto">
          <a:xfrm>
            <a:off x="4191000" y="2667000"/>
            <a:ext cx="1524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2667000" y="3048000"/>
            <a:ext cx="1524000" cy="381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2667000" y="2667000"/>
            <a:ext cx="1524000" cy="381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9144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Writing a Rate Law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" y="6858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Part 1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– Determine the values for the exponents in the rate law:</a:t>
            </a:r>
          </a:p>
        </p:txBody>
      </p:sp>
      <p:graphicFrame>
        <p:nvGraphicFramePr>
          <p:cNvPr id="21509" name="Group 5"/>
          <p:cNvGraphicFramePr>
            <a:graphicFrameLocks noGrp="1"/>
          </p:cNvGraphicFramePr>
          <p:nvPr/>
        </p:nvGraphicFramePr>
        <p:xfrm>
          <a:off x="1066800" y="1981200"/>
          <a:ext cx="7162800" cy="2209419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524000"/>
                <a:gridCol w="2514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Experiment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[NO]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(mol/L)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[Cl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(mol/L)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Mol/L·s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1.43 x 10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5.72 x 10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2.86 x 10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1.14 x 10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43" name="Text Box 39"/>
          <p:cNvSpPr txBox="1">
            <a:spLocks noChangeArrowheads="1"/>
          </p:cNvSpPr>
          <p:nvPr/>
        </p:nvSpPr>
        <p:spPr bwMode="auto">
          <a:xfrm>
            <a:off x="1584325" y="3349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544" name="Text Box 40"/>
          <p:cNvSpPr txBox="1">
            <a:spLocks noChangeArrowheads="1"/>
          </p:cNvSpPr>
          <p:nvPr/>
        </p:nvSpPr>
        <p:spPr bwMode="auto">
          <a:xfrm>
            <a:off x="762000" y="4387850"/>
            <a:ext cx="794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In experiment 1 and 2, [Cl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] is constant while [NO] doubles.</a:t>
            </a:r>
          </a:p>
        </p:txBody>
      </p:sp>
      <p:sp>
        <p:nvSpPr>
          <p:cNvPr id="21545" name="Text Box 41"/>
          <p:cNvSpPr txBox="1">
            <a:spLocks noChangeArrowheads="1"/>
          </p:cNvSpPr>
          <p:nvPr/>
        </p:nvSpPr>
        <p:spPr bwMode="auto">
          <a:xfrm>
            <a:off x="3195638" y="1157288"/>
            <a:ext cx="29765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R = k[NO]</a:t>
            </a:r>
            <a:r>
              <a:rPr lang="en-US" baseline="30000">
                <a:solidFill>
                  <a:schemeClr val="accent2"/>
                </a:solidFill>
              </a:rPr>
              <a:t>x</a:t>
            </a:r>
            <a:r>
              <a:rPr lang="en-US">
                <a:solidFill>
                  <a:schemeClr val="accent2"/>
                </a:solidFill>
              </a:rPr>
              <a:t>[Cl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]</a:t>
            </a:r>
            <a:r>
              <a:rPr lang="en-US" baseline="30000">
                <a:solidFill>
                  <a:schemeClr val="accent2"/>
                </a:solidFill>
              </a:rPr>
              <a:t>y</a:t>
            </a:r>
          </a:p>
        </p:txBody>
      </p:sp>
      <p:sp>
        <p:nvSpPr>
          <p:cNvPr id="21546" name="Text Box 42"/>
          <p:cNvSpPr txBox="1">
            <a:spLocks noChangeArrowheads="1"/>
          </p:cNvSpPr>
          <p:nvPr/>
        </p:nvSpPr>
        <p:spPr bwMode="auto">
          <a:xfrm>
            <a:off x="762000" y="4800600"/>
            <a:ext cx="74072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                       The rate quadruples, so the reaction is second order with respect to [NO]</a:t>
            </a:r>
          </a:p>
        </p:txBody>
      </p:sp>
      <p:sp>
        <p:nvSpPr>
          <p:cNvPr id="21547" name="Text Box 43"/>
          <p:cNvSpPr txBox="1">
            <a:spLocks noChangeArrowheads="1"/>
          </p:cNvSpPr>
          <p:nvPr/>
        </p:nvSpPr>
        <p:spPr bwMode="auto">
          <a:xfrm>
            <a:off x="4114800" y="5715000"/>
            <a:ext cx="3441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sym typeface="Symbol" pitchFamily="18" charset="2"/>
              </a:rPr>
              <a:t> </a:t>
            </a:r>
            <a:r>
              <a:rPr lang="en-US">
                <a:solidFill>
                  <a:schemeClr val="accent2"/>
                </a:solidFill>
              </a:rPr>
              <a:t>R = k[NO]</a:t>
            </a:r>
            <a:r>
              <a:rPr lang="en-US" baseline="30000">
                <a:solidFill>
                  <a:srgbClr val="FF3300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[Cl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]</a:t>
            </a:r>
            <a:r>
              <a:rPr lang="en-US" baseline="30000">
                <a:solidFill>
                  <a:schemeClr val="accent2"/>
                </a:solidFill>
              </a:rPr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58" grpId="0" animBg="1"/>
      <p:bldP spid="21557" grpId="0" animBg="1"/>
      <p:bldP spid="21554" grpId="0" animBg="1"/>
      <p:bldP spid="21565" grpId="0" animBg="1"/>
      <p:bldP spid="21556" grpId="0" animBg="1"/>
      <p:bldP spid="21555" grpId="0" animBg="1"/>
      <p:bldP spid="21544" grpId="0"/>
      <p:bldP spid="21546" grpId="0"/>
      <p:bldP spid="215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867400" y="3657600"/>
            <a:ext cx="25146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5867400" y="2895600"/>
            <a:ext cx="2514600" cy="381000"/>
          </a:xfrm>
          <a:prstGeom prst="rect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91" name="Rectangle 59"/>
          <p:cNvSpPr>
            <a:spLocks noChangeArrowheads="1"/>
          </p:cNvSpPr>
          <p:nvPr/>
        </p:nvSpPr>
        <p:spPr bwMode="auto">
          <a:xfrm>
            <a:off x="4419600" y="3657600"/>
            <a:ext cx="1447800" cy="381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4419600" y="2895600"/>
            <a:ext cx="1447800" cy="3810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819400" y="3657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2819400" y="2895600"/>
            <a:ext cx="1600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9144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Writing a Rate Law</a:t>
            </a:r>
          </a:p>
        </p:txBody>
      </p:sp>
      <p:sp>
        <p:nvSpPr>
          <p:cNvPr id="44047" name="Text Box 15"/>
          <p:cNvSpPr txBox="1">
            <a:spLocks noChangeArrowheads="1"/>
          </p:cNvSpPr>
          <p:nvPr/>
        </p:nvSpPr>
        <p:spPr bwMode="auto">
          <a:xfrm>
            <a:off x="381000" y="6858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Part 1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– Determine the values for the exponents in the rate law:</a:t>
            </a:r>
          </a:p>
        </p:txBody>
      </p:sp>
      <p:graphicFrame>
        <p:nvGraphicFramePr>
          <p:cNvPr id="44090" name="Group 58"/>
          <p:cNvGraphicFramePr>
            <a:graphicFrameLocks noGrp="1"/>
          </p:cNvGraphicFramePr>
          <p:nvPr/>
        </p:nvGraphicFramePr>
        <p:xfrm>
          <a:off x="1219200" y="1828800"/>
          <a:ext cx="7162800" cy="2209419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  <a:gridCol w="1447800"/>
                <a:gridCol w="2514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Experiment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[NO]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(mol/L)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[Cl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(mol/L)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Mol/L·s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1.43 x 10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5.72 x 10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2.86 x 10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1.14 x 10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82" name="Text Box 50"/>
          <p:cNvSpPr txBox="1">
            <a:spLocks noChangeArrowheads="1"/>
          </p:cNvSpPr>
          <p:nvPr/>
        </p:nvSpPr>
        <p:spPr bwMode="auto">
          <a:xfrm>
            <a:off x="1584325" y="3349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44086" name="Text Box 54"/>
          <p:cNvSpPr txBox="1">
            <a:spLocks noChangeArrowheads="1"/>
          </p:cNvSpPr>
          <p:nvPr/>
        </p:nvSpPr>
        <p:spPr bwMode="auto">
          <a:xfrm>
            <a:off x="3429000" y="1143000"/>
            <a:ext cx="298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R = k[NO]</a:t>
            </a:r>
            <a:r>
              <a:rPr lang="en-US" baseline="30000">
                <a:solidFill>
                  <a:srgbClr val="FF3300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[Cl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]</a:t>
            </a:r>
            <a:r>
              <a:rPr lang="en-US" baseline="30000">
                <a:solidFill>
                  <a:schemeClr val="accent2"/>
                </a:solidFill>
              </a:rPr>
              <a:t>y</a:t>
            </a:r>
          </a:p>
        </p:txBody>
      </p:sp>
      <p:sp>
        <p:nvSpPr>
          <p:cNvPr id="44087" name="Text Box 55"/>
          <p:cNvSpPr txBox="1">
            <a:spLocks noChangeArrowheads="1"/>
          </p:cNvSpPr>
          <p:nvPr/>
        </p:nvSpPr>
        <p:spPr bwMode="auto">
          <a:xfrm>
            <a:off x="914400" y="4191000"/>
            <a:ext cx="79406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In experiment 2 and 4, [NO] is constant while [Cl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] doubles.</a:t>
            </a:r>
          </a:p>
        </p:txBody>
      </p:sp>
      <p:sp>
        <p:nvSpPr>
          <p:cNvPr id="44088" name="Text Box 56"/>
          <p:cNvSpPr txBox="1">
            <a:spLocks noChangeArrowheads="1"/>
          </p:cNvSpPr>
          <p:nvPr/>
        </p:nvSpPr>
        <p:spPr bwMode="auto">
          <a:xfrm>
            <a:off x="914400" y="4646613"/>
            <a:ext cx="73914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                      The rate doubles, so the reaction is first order with respect to [Cl</a:t>
            </a:r>
            <a:r>
              <a:rPr lang="en-US" baseline="-25000">
                <a:solidFill>
                  <a:srgbClr val="000000"/>
                </a:solidFill>
              </a:rPr>
              <a:t>2</a:t>
            </a:r>
            <a:r>
              <a:rPr lang="en-US">
                <a:solidFill>
                  <a:srgbClr val="000000"/>
                </a:solidFill>
              </a:rPr>
              <a:t>]</a:t>
            </a:r>
          </a:p>
        </p:txBody>
      </p:sp>
      <p:sp>
        <p:nvSpPr>
          <p:cNvPr id="44089" name="Text Box 57"/>
          <p:cNvSpPr txBox="1">
            <a:spLocks noChangeArrowheads="1"/>
          </p:cNvSpPr>
          <p:nvPr/>
        </p:nvSpPr>
        <p:spPr bwMode="auto">
          <a:xfrm>
            <a:off x="3048000" y="5562600"/>
            <a:ext cx="3308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sym typeface="Symbol" pitchFamily="18" charset="2"/>
              </a:rPr>
              <a:t> </a:t>
            </a:r>
            <a:r>
              <a:rPr lang="en-US">
                <a:solidFill>
                  <a:schemeClr val="accent2"/>
                </a:solidFill>
              </a:rPr>
              <a:t>R = k[NO]</a:t>
            </a:r>
            <a:r>
              <a:rPr lang="en-US" baseline="30000">
                <a:solidFill>
                  <a:srgbClr val="FF3300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[Cl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]</a:t>
            </a:r>
            <a:endParaRPr lang="en-US" baseline="30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4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44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animBg="1"/>
      <p:bldP spid="44034" grpId="0" animBg="1"/>
      <p:bldP spid="44091" grpId="0" animBg="1"/>
      <p:bldP spid="44037" grpId="0" animBg="1"/>
      <p:bldP spid="44039" grpId="0" animBg="1"/>
      <p:bldP spid="44038" grpId="0" animBg="1"/>
      <p:bldP spid="44087" grpId="0"/>
      <p:bldP spid="44088" grpId="0"/>
      <p:bldP spid="440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924800" cy="914400"/>
          </a:xfrm>
        </p:spPr>
        <p:txBody>
          <a:bodyPr/>
          <a:lstStyle/>
          <a:p>
            <a:r>
              <a:rPr lang="en-US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Writing a Rate Law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763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Part 2</a:t>
            </a:r>
            <a:r>
              <a:rPr lang="en-US"/>
              <a:t> </a:t>
            </a:r>
            <a:r>
              <a:rPr lang="en-US">
                <a:solidFill>
                  <a:srgbClr val="000000"/>
                </a:solidFill>
              </a:rPr>
              <a:t>– Determine the value for k, the rate constant, by using any set of experimental data:</a:t>
            </a:r>
          </a:p>
        </p:txBody>
      </p:sp>
      <p:graphicFrame>
        <p:nvGraphicFramePr>
          <p:cNvPr id="22574" name="Group 46"/>
          <p:cNvGraphicFramePr>
            <a:graphicFrameLocks noGrp="1"/>
          </p:cNvGraphicFramePr>
          <p:nvPr/>
        </p:nvGraphicFramePr>
        <p:xfrm>
          <a:off x="1066800" y="2438400"/>
          <a:ext cx="7162800" cy="1066419"/>
        </p:xfrm>
        <a:graphic>
          <a:graphicData uri="http://schemas.openxmlformats.org/drawingml/2006/table">
            <a:tbl>
              <a:tblPr/>
              <a:tblGrid>
                <a:gridCol w="1600200"/>
                <a:gridCol w="1524000"/>
                <a:gridCol w="1524000"/>
                <a:gridCol w="25146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Experiment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[NO]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(mol/L)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[Cl</a:t>
                      </a:r>
                      <a:r>
                        <a:rPr kumimoji="0" lang="en-US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(mol/L)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Rate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Mol/L·s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0.250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1.43 x 10</a:t>
                      </a:r>
                      <a:r>
                        <a:rPr kumimoji="0" 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-6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66" name="Text Box 38"/>
          <p:cNvSpPr txBox="1">
            <a:spLocks noChangeArrowheads="1"/>
          </p:cNvSpPr>
          <p:nvPr/>
        </p:nvSpPr>
        <p:spPr bwMode="auto">
          <a:xfrm>
            <a:off x="1584325" y="33496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2573" name="Text Box 45"/>
          <p:cNvSpPr txBox="1">
            <a:spLocks noChangeArrowheads="1"/>
          </p:cNvSpPr>
          <p:nvPr/>
        </p:nvSpPr>
        <p:spPr bwMode="auto">
          <a:xfrm>
            <a:off x="2971800" y="1676400"/>
            <a:ext cx="28479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R = k[NO]</a:t>
            </a:r>
            <a:r>
              <a:rPr lang="en-US" baseline="30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[Cl</a:t>
            </a:r>
            <a:r>
              <a:rPr lang="en-US" baseline="-25000">
                <a:solidFill>
                  <a:schemeClr val="accent2"/>
                </a:solidFill>
              </a:rPr>
              <a:t>2</a:t>
            </a:r>
            <a:r>
              <a:rPr lang="en-US">
                <a:solidFill>
                  <a:schemeClr val="accent2"/>
                </a:solidFill>
              </a:rPr>
              <a:t>]</a:t>
            </a:r>
            <a:endParaRPr lang="en-US" baseline="30000">
              <a:solidFill>
                <a:schemeClr val="accent2"/>
              </a:solidFill>
            </a:endParaRPr>
          </a:p>
        </p:txBody>
      </p:sp>
      <p:graphicFrame>
        <p:nvGraphicFramePr>
          <p:cNvPr id="22575" name="Object 47"/>
          <p:cNvGraphicFramePr>
            <a:graphicFrameLocks noChangeAspect="1"/>
          </p:cNvGraphicFramePr>
          <p:nvPr/>
        </p:nvGraphicFramePr>
        <p:xfrm>
          <a:off x="1371600" y="3657600"/>
          <a:ext cx="632460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7" name="Equation" r:id="rId3" imgW="2793960" imgH="469800" progId="">
                  <p:embed/>
                </p:oleObj>
              </mc:Choice>
              <mc:Fallback>
                <p:oleObj name="Equation" r:id="rId3" imgW="2793960" imgH="469800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657600"/>
                        <a:ext cx="6324600" cy="1063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76" name="Object 48"/>
          <p:cNvGraphicFramePr>
            <a:graphicFrameLocks noChangeAspect="1"/>
          </p:cNvGraphicFramePr>
          <p:nvPr/>
        </p:nvGraphicFramePr>
        <p:xfrm>
          <a:off x="1295400" y="5029200"/>
          <a:ext cx="670560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78" name="Equation" r:id="rId5" imgW="3187440" imgH="482400" progId="">
                  <p:embed/>
                </p:oleObj>
              </mc:Choice>
              <mc:Fallback>
                <p:oleObj name="Equation" r:id="rId5" imgW="3187440" imgH="482400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029200"/>
                        <a:ext cx="6705600" cy="1014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77" name="Rectangle 49"/>
          <p:cNvSpPr>
            <a:spLocks noChangeArrowheads="1"/>
          </p:cNvSpPr>
          <p:nvPr/>
        </p:nvSpPr>
        <p:spPr bwMode="auto">
          <a:xfrm>
            <a:off x="5410200" y="4953000"/>
            <a:ext cx="2667000" cy="1295400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2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22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77" grpId="0" animBg="1"/>
    </p:bldLst>
  </p:timing>
</p:sld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1097</TotalTime>
  <Words>1037</Words>
  <Application>Microsoft Office PowerPoint</Application>
  <PresentationFormat>On-screen Show (4:3)</PresentationFormat>
  <Paragraphs>310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Comic Sans MS</vt:lpstr>
      <vt:lpstr>Symbol</vt:lpstr>
      <vt:lpstr>Times New Roman</vt:lpstr>
      <vt:lpstr>Wingdings</vt:lpstr>
      <vt:lpstr>chemistry</vt:lpstr>
      <vt:lpstr>Equation</vt:lpstr>
      <vt:lpstr>Rates and Rate Laws</vt:lpstr>
      <vt:lpstr>Reaction Rate</vt:lpstr>
      <vt:lpstr>2NO2(g)  2NO(g) + O2(g)</vt:lpstr>
      <vt:lpstr>2NO2(g)  2NO(g) + O2(g)</vt:lpstr>
      <vt:lpstr>Rate Laws</vt:lpstr>
      <vt:lpstr>Writing a (differential) Rate Law</vt:lpstr>
      <vt:lpstr>Writing a Rate Law</vt:lpstr>
      <vt:lpstr>Writing a Rate Law</vt:lpstr>
      <vt:lpstr>Writing a Rate Law</vt:lpstr>
      <vt:lpstr>Writing a Rate Law</vt:lpstr>
      <vt:lpstr>Determining Order with Concentration vs. Time data</vt:lpstr>
      <vt:lpstr>Solving an Integrated Rate Law</vt:lpstr>
      <vt:lpstr>Time vs. [H2O2]</vt:lpstr>
      <vt:lpstr>Time vs. ln[H2O2]</vt:lpstr>
      <vt:lpstr>Time vs. 1/[H2O2]</vt:lpstr>
      <vt:lpstr>And the winner is… Time vs. ln[H2O2]</vt:lpstr>
      <vt:lpstr>Finding the Rate Constant, k</vt:lpstr>
      <vt:lpstr>Finding the Rate Constant, k</vt:lpstr>
      <vt:lpstr>Rate Laws Summary</vt:lpstr>
    </vt:vector>
  </TitlesOfParts>
  <Company>Independent Web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Eng, Breanna</cp:lastModifiedBy>
  <cp:revision>181</cp:revision>
  <dcterms:created xsi:type="dcterms:W3CDTF">2006-06-14T20:08:31Z</dcterms:created>
  <dcterms:modified xsi:type="dcterms:W3CDTF">2015-02-04T22:41:39Z</dcterms:modified>
</cp:coreProperties>
</file>