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7" r:id="rId3"/>
    <p:sldId id="263" r:id="rId4"/>
    <p:sldId id="333" r:id="rId5"/>
    <p:sldId id="328" r:id="rId6"/>
    <p:sldId id="259" r:id="rId7"/>
    <p:sldId id="260" r:id="rId8"/>
    <p:sldId id="261" r:id="rId9"/>
    <p:sldId id="332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4595" autoAdjust="0"/>
  </p:normalViewPr>
  <p:slideViewPr>
    <p:cSldViewPr>
      <p:cViewPr>
        <p:scale>
          <a:sx n="66" d="100"/>
          <a:sy n="66" d="100"/>
        </p:scale>
        <p:origin x="1710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14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010A63A4-3572-4B27-B383-84D7D9E3D83F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E10D0F4D-A9BC-4899-8372-3ED277D83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85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E58EE69-A876-4E74-86C2-628494CDF3AA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FE16532C-7DFC-4EC2-AFA5-3731AA0E8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46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56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27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6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38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8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45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19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64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2" name="Group 1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3" name="Rectangle 12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2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0" y="857"/>
                <a:ext cx="8139683" cy="68571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Rectangle 14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3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3150349" y="0"/>
                <a:ext cx="5993651" cy="52444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Rectangle 1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1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293206" y="1042127"/>
                <a:ext cx="8850794" cy="58158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685800" y="0"/>
              <a:ext cx="8458200" cy="5715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40000"/>
                  </a:schemeClr>
                </a:gs>
                <a:gs pos="40000">
                  <a:schemeClr val="bg1">
                    <a:alpha val="4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890000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685800" y="5713412"/>
              <a:ext cx="8458200" cy="1588"/>
            </a:xfrm>
            <a:prstGeom prst="line">
              <a:avLst/>
            </a:prstGeom>
            <a:ln w="6350" cap="rnd" cmpd="sng" algn="ctr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4648201"/>
            <a:ext cx="8134350" cy="1200152"/>
          </a:xfrm>
        </p:spPr>
        <p:txBody>
          <a:bodyPr anchor="b" anchorCtr="0">
            <a:normAutofit/>
          </a:bodyPr>
          <a:lstStyle>
            <a:lvl1pPr algn="l">
              <a:defRPr sz="720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820696"/>
            <a:ext cx="80772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6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Rectangle 7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62000"/>
            <a:ext cx="7772400" cy="1362075"/>
          </a:xfrm>
        </p:spPr>
        <p:txBody>
          <a:bodyPr anchor="b" anchorCtr="0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1"/>
            <a:ext cx="3886200" cy="48307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95401"/>
            <a:ext cx="3886200" cy="48307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3887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981201"/>
            <a:ext cx="3886200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95400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981201"/>
            <a:ext cx="3886200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Rectangle 1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Rectangle 1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67525"/>
            <a:chOff x="0" y="0"/>
            <a:chExt cx="9144000" cy="6867525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7" name="Rectangle 6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schemeClr val="accent2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0" y="857"/>
                <a:ext cx="8139683" cy="68571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Rectangle 7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accent3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3150349" y="0"/>
                <a:ext cx="5993651" cy="52444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Rectangle 8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1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293206" y="1042127"/>
                <a:ext cx="8850794" cy="58158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" name="Rectangle 11"/>
            <p:cNvSpPr/>
            <p:nvPr/>
          </p:nvSpPr>
          <p:spPr>
            <a:xfrm flipV="1">
              <a:off x="685800" y="1152525"/>
              <a:ext cx="8458200" cy="5715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35000"/>
                  </a:schemeClr>
                </a:gs>
                <a:gs pos="40000">
                  <a:schemeClr val="bg1">
                    <a:alpha val="35000"/>
                  </a:schemeClr>
                </a:gs>
                <a:gs pos="21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85800" y="1152525"/>
              <a:ext cx="8458200" cy="1588"/>
            </a:xfrm>
            <a:prstGeom prst="line">
              <a:avLst/>
            </a:prstGeom>
            <a:ln w="6350" cap="rnd" cmpd="sng" algn="ctr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8001000" cy="1112838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1"/>
            <a:ext cx="8001000" cy="48307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0C22852-A508-4967-A48D-48354254F1AE}" type="datetimeFigureOut">
              <a:rPr lang="en-US" smtClean="0">
                <a:solidFill>
                  <a:schemeClr val="tx1"/>
                </a:solidFill>
              </a:rPr>
              <a:pPr/>
              <a:t>2/8/2015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85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6EAAFC-84C7-4BE1-BC5E-CE208EE20C2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latinLnBrk="0"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latinLnBrk="0">
        <a:spcBef>
          <a:spcPts val="600"/>
        </a:spcBef>
        <a:spcAft>
          <a:spcPts val="60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latinLnBrk="0">
        <a:spcBef>
          <a:spcPts val="600"/>
        </a:spcBef>
        <a:spcAft>
          <a:spcPts val="600"/>
        </a:spcAft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latinLnBrk="0">
        <a:spcBef>
          <a:spcPts val="600"/>
        </a:spcBef>
        <a:spcAft>
          <a:spcPts val="60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latinLnBrk="0">
        <a:spcBef>
          <a:spcPts val="600"/>
        </a:spcBef>
        <a:spcAft>
          <a:spcPts val="600"/>
        </a:spcAft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latinLnBrk="0">
        <a:spcBef>
          <a:spcPts val="600"/>
        </a:spcBef>
        <a:spcAft>
          <a:spcPts val="600"/>
        </a:spcAft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</a:t>
            </a:r>
            <a:r>
              <a:rPr lang="en-US" dirty="0" smtClean="0"/>
              <a:t>Polar vs Nonpolar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533400" y="1143001"/>
            <a:ext cx="8001000" cy="1411306"/>
          </a:xfrm>
        </p:spPr>
        <p:txBody>
          <a:bodyPr>
            <a:noAutofit/>
          </a:bodyPr>
          <a:lstStyle/>
          <a:p>
            <a:r>
              <a:rPr lang="en-US" sz="2600" u="sng" dirty="0" smtClean="0"/>
              <a:t>Polarity </a:t>
            </a:r>
            <a:r>
              <a:rPr lang="en-US" sz="2600" dirty="0" smtClean="0"/>
              <a:t>– </a:t>
            </a:r>
            <a:r>
              <a:rPr lang="en-US" sz="2400" dirty="0"/>
              <a:t>a separation of electric charge leading to a molecule or its chemical groups having an electric </a:t>
            </a:r>
            <a:r>
              <a:rPr lang="en-US" sz="2400" dirty="0" smtClean="0"/>
              <a:t>dipole (a positive and negative end).</a:t>
            </a: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>
              <a:buNone/>
            </a:pPr>
            <a:endParaRPr lang="en-US" sz="2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71500" y="2159363"/>
            <a:ext cx="4114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/>
              <a:t>Polar molecule</a:t>
            </a:r>
            <a:r>
              <a:rPr lang="en-US" sz="2800" dirty="0"/>
              <a:t>– </a:t>
            </a:r>
          </a:p>
          <a:p>
            <a:r>
              <a:rPr lang="en-US" sz="2800" dirty="0" smtClean="0"/>
              <a:t>An </a:t>
            </a:r>
            <a:r>
              <a:rPr lang="en-US" sz="2800" dirty="0" smtClean="0">
                <a:solidFill>
                  <a:srgbClr val="FF0000"/>
                </a:solidFill>
              </a:rPr>
              <a:t>asymmetrical</a:t>
            </a:r>
            <a:r>
              <a:rPr lang="en-US" sz="2800" dirty="0" smtClean="0"/>
              <a:t> molecule with an </a:t>
            </a:r>
            <a:r>
              <a:rPr lang="en-US" sz="2800" dirty="0" smtClean="0">
                <a:solidFill>
                  <a:srgbClr val="FF0000"/>
                </a:solidFill>
              </a:rPr>
              <a:t>unequal</a:t>
            </a:r>
            <a:r>
              <a:rPr lang="en-US" sz="2800" dirty="0" smtClean="0"/>
              <a:t> distribution (spread) of electrons throughout.</a:t>
            </a:r>
            <a:endParaRPr lang="en-US" sz="28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5141614" y="2159363"/>
            <a:ext cx="40023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 smtClean="0"/>
              <a:t>NonPolar</a:t>
            </a:r>
            <a:r>
              <a:rPr lang="en-US" sz="2800" u="sng" dirty="0" smtClean="0"/>
              <a:t> </a:t>
            </a:r>
            <a:r>
              <a:rPr lang="en-US" sz="2800" u="sng" dirty="0"/>
              <a:t>molecule</a:t>
            </a:r>
            <a:r>
              <a:rPr lang="en-US" sz="2800" dirty="0"/>
              <a:t>– </a:t>
            </a:r>
          </a:p>
          <a:p>
            <a:r>
              <a:rPr lang="en-US" sz="2800" dirty="0" smtClean="0"/>
              <a:t>A </a:t>
            </a:r>
            <a:r>
              <a:rPr lang="en-US" sz="2800" dirty="0" smtClean="0">
                <a:solidFill>
                  <a:srgbClr val="FF0000"/>
                </a:solidFill>
              </a:rPr>
              <a:t>symmetrical</a:t>
            </a:r>
            <a:r>
              <a:rPr lang="en-US" sz="2800" dirty="0" smtClean="0"/>
              <a:t> molecule with electrons </a:t>
            </a:r>
            <a:r>
              <a:rPr lang="en-US" sz="2800" dirty="0" smtClean="0">
                <a:solidFill>
                  <a:srgbClr val="FF0000"/>
                </a:solidFill>
              </a:rPr>
              <a:t>equally</a:t>
            </a:r>
            <a:r>
              <a:rPr lang="en-US" sz="2800" dirty="0" smtClean="0"/>
              <a:t> spread out throughout the molecule.</a:t>
            </a:r>
            <a:endParaRPr lang="en-US" sz="2800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78" y="4267200"/>
            <a:ext cx="6939643" cy="25908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16478" y="4267200"/>
            <a:ext cx="2288722" cy="724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5562600" y="4991607"/>
            <a:ext cx="0" cy="1370586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315200" y="4306314"/>
            <a:ext cx="0" cy="2551686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276600" y="5638800"/>
            <a:ext cx="1524000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324600" y="5638800"/>
            <a:ext cx="2057400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8305800" cy="1112838"/>
          </a:xfrm>
        </p:spPr>
        <p:txBody>
          <a:bodyPr>
            <a:normAutofit/>
          </a:bodyPr>
          <a:lstStyle/>
          <a:p>
            <a:r>
              <a:rPr lang="en-US" dirty="0" smtClean="0"/>
              <a:t>II. Intermolecular Forces and Rates of Solution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28600" y="1288370"/>
            <a:ext cx="8458200" cy="4830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600" b="1" dirty="0"/>
              <a:t>	</a:t>
            </a:r>
            <a:r>
              <a:rPr lang="en-US" sz="2600" b="1" dirty="0" smtClean="0"/>
              <a:t>Intermolecular Force</a:t>
            </a:r>
            <a:r>
              <a:rPr lang="en-US" sz="2600" b="1" dirty="0"/>
              <a:t> </a:t>
            </a:r>
            <a:r>
              <a:rPr lang="en-US" sz="2600" b="1" dirty="0" smtClean="0"/>
              <a:t>-- </a:t>
            </a:r>
            <a:r>
              <a:rPr lang="en-US" sz="2600" dirty="0" smtClean="0"/>
              <a:t> </a:t>
            </a:r>
            <a:r>
              <a:rPr lang="en-US" sz="2600" b="1" dirty="0" smtClean="0"/>
              <a:t>F</a:t>
            </a:r>
            <a:r>
              <a:rPr lang="en-US" sz="2600" b="1" dirty="0" smtClean="0"/>
              <a:t>orces</a:t>
            </a:r>
            <a:r>
              <a:rPr lang="en-US" sz="2600" dirty="0" smtClean="0"/>
              <a:t> </a:t>
            </a:r>
            <a:r>
              <a:rPr lang="en-US" sz="2600" dirty="0"/>
              <a:t>of attraction or repulsion which act </a:t>
            </a:r>
            <a:r>
              <a:rPr lang="en-US" sz="2600" dirty="0" smtClean="0"/>
              <a:t>between neighboring </a:t>
            </a:r>
            <a:r>
              <a:rPr lang="en-US" sz="2600" dirty="0"/>
              <a:t>particles (atoms, molecules or ions). They are weak compared to the intramolecular </a:t>
            </a:r>
            <a:r>
              <a:rPr lang="en-US" sz="2600" b="1" dirty="0"/>
              <a:t>forces</a:t>
            </a:r>
            <a:r>
              <a:rPr lang="en-US" sz="2600" dirty="0"/>
              <a:t>, the </a:t>
            </a:r>
            <a:r>
              <a:rPr lang="en-US" sz="2600" b="1" dirty="0"/>
              <a:t>forces</a:t>
            </a:r>
            <a:r>
              <a:rPr lang="en-US" sz="2600" dirty="0"/>
              <a:t> which keep a molecule together</a:t>
            </a:r>
            <a:r>
              <a:rPr lang="en-US" sz="2600" dirty="0" smtClean="0"/>
              <a:t>.</a:t>
            </a:r>
          </a:p>
          <a:p>
            <a:pPr>
              <a:buNone/>
            </a:pPr>
            <a:r>
              <a:rPr lang="en-US" sz="2600" dirty="0"/>
              <a:t>	</a:t>
            </a:r>
            <a:r>
              <a:rPr lang="en-US" sz="2600" dirty="0" smtClean="0"/>
              <a:t>	</a:t>
            </a:r>
            <a:r>
              <a:rPr lang="en-US" sz="2600" b="1" dirty="0" smtClean="0"/>
              <a:t>Inter-</a:t>
            </a:r>
            <a:r>
              <a:rPr lang="en-US" sz="2600" dirty="0" smtClean="0"/>
              <a:t> means between</a:t>
            </a:r>
          </a:p>
          <a:p>
            <a:pPr>
              <a:buNone/>
            </a:pPr>
            <a:r>
              <a:rPr lang="en-US" sz="2600" dirty="0"/>
              <a:t>	</a:t>
            </a:r>
            <a:r>
              <a:rPr lang="en-US" sz="2600" dirty="0" smtClean="0"/>
              <a:t>	</a:t>
            </a:r>
            <a:r>
              <a:rPr lang="en-US" sz="2600" b="1" dirty="0" smtClean="0"/>
              <a:t>Intra-</a:t>
            </a:r>
            <a:r>
              <a:rPr lang="en-US" sz="2600" dirty="0" smtClean="0"/>
              <a:t> means within</a:t>
            </a:r>
          </a:p>
          <a:p>
            <a:pPr>
              <a:buNone/>
            </a:pPr>
            <a:r>
              <a:rPr lang="en-US" sz="2600" dirty="0" smtClean="0"/>
              <a:t>	</a:t>
            </a:r>
            <a:endParaRPr lang="en-US" sz="2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29" y="4275720"/>
            <a:ext cx="4949371" cy="25822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4136410"/>
            <a:ext cx="3962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prstClr val="black"/>
                </a:solidFill>
              </a:rPr>
              <a:t>	Hydrogen </a:t>
            </a:r>
            <a:r>
              <a:rPr lang="en-US" sz="2600" b="1" dirty="0">
                <a:solidFill>
                  <a:prstClr val="black"/>
                </a:solidFill>
              </a:rPr>
              <a:t>Bonding</a:t>
            </a:r>
            <a:r>
              <a:rPr lang="en-US" sz="2600" dirty="0">
                <a:solidFill>
                  <a:prstClr val="black"/>
                </a:solidFill>
              </a:rPr>
              <a:t> – a weak bond between two molecules resulting from the force between the positive hydrogen end of one molecule and the negative oxygen end of another molecule </a:t>
            </a:r>
            <a:endParaRPr lang="en-US" sz="2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8305800" cy="1112838"/>
          </a:xfrm>
        </p:spPr>
        <p:txBody>
          <a:bodyPr>
            <a:normAutofit/>
          </a:bodyPr>
          <a:lstStyle/>
          <a:p>
            <a:r>
              <a:rPr lang="en-US" dirty="0" smtClean="0"/>
              <a:t>II. Intermolecular Forces and Rates of Solution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-685800" y="1371600"/>
            <a:ext cx="9829800" cy="4830763"/>
          </a:xfrm>
        </p:spPr>
        <p:txBody>
          <a:bodyPr>
            <a:noAutofit/>
          </a:bodyPr>
          <a:lstStyle/>
          <a:p>
            <a:pPr lvl="3">
              <a:buNone/>
            </a:pPr>
            <a:r>
              <a:rPr lang="en-US" sz="2600" dirty="0" smtClean="0"/>
              <a:t>1.  </a:t>
            </a:r>
            <a:r>
              <a:rPr lang="en-US" sz="2600" b="1" dirty="0" smtClean="0"/>
              <a:t>Size </a:t>
            </a:r>
            <a:r>
              <a:rPr lang="en-US" sz="2600" b="1" dirty="0" smtClean="0"/>
              <a:t>of particles:</a:t>
            </a:r>
            <a:r>
              <a:rPr lang="en-US" sz="2600" dirty="0" smtClean="0"/>
              <a:t> (_______ surface area, ________ rate of solution</a:t>
            </a:r>
            <a:r>
              <a:rPr lang="en-US" sz="2600" dirty="0" smtClean="0"/>
              <a:t>)</a:t>
            </a:r>
          </a:p>
          <a:p>
            <a:pPr lvl="3">
              <a:buNone/>
            </a:pPr>
            <a:endParaRPr lang="en-US" sz="2600" dirty="0" smtClean="0"/>
          </a:p>
          <a:p>
            <a:pPr lvl="3">
              <a:buNone/>
            </a:pPr>
            <a:r>
              <a:rPr lang="en-US" sz="2600" b="1" dirty="0" smtClean="0"/>
              <a:t>2</a:t>
            </a:r>
            <a:r>
              <a:rPr lang="en-US" sz="2600" b="1" dirty="0" smtClean="0"/>
              <a:t>. </a:t>
            </a:r>
            <a:r>
              <a:rPr lang="en-US" sz="2400" b="1" dirty="0"/>
              <a:t>Stirring – more surface area brought into </a:t>
            </a:r>
            <a:r>
              <a:rPr lang="en-US" sz="2400" b="1" dirty="0" smtClean="0"/>
              <a:t>contact</a:t>
            </a:r>
            <a:endParaRPr lang="en-US" sz="2600" b="1" dirty="0" smtClean="0"/>
          </a:p>
          <a:p>
            <a:pPr lvl="3">
              <a:buNone/>
            </a:pPr>
            <a:r>
              <a:rPr lang="en-US" sz="2600" b="1" dirty="0" smtClean="0"/>
              <a:t>3. Amount already dissolved</a:t>
            </a:r>
            <a:r>
              <a:rPr lang="en-US" sz="2600" dirty="0" smtClean="0"/>
              <a:t>: (_______ dissolved, ________ rate)</a:t>
            </a:r>
          </a:p>
          <a:p>
            <a:pPr>
              <a:buNone/>
            </a:pPr>
            <a:endParaRPr lang="en-US" sz="2600" dirty="0" smtClean="0"/>
          </a:p>
          <a:p>
            <a:pPr lvl="3">
              <a:buNone/>
            </a:pPr>
            <a:r>
              <a:rPr lang="en-US" sz="2600" b="1" dirty="0" smtClean="0"/>
              <a:t>4. Temperature:</a:t>
            </a:r>
            <a:endParaRPr lang="en-US" sz="2600" dirty="0" smtClean="0"/>
          </a:p>
          <a:p>
            <a:pPr lvl="5"/>
            <a:r>
              <a:rPr lang="en-US" sz="2600" dirty="0" smtClean="0"/>
              <a:t>Solids and Liquids: _________ temperature, _______ rate</a:t>
            </a:r>
          </a:p>
          <a:p>
            <a:endParaRPr lang="en-US" dirty="0" smtClean="0"/>
          </a:p>
          <a:p>
            <a:r>
              <a:rPr lang="en-US" dirty="0" smtClean="0"/>
              <a:t>                          </a:t>
            </a:r>
            <a:r>
              <a:rPr lang="en-US" dirty="0" smtClean="0"/>
              <a:t>     -   </a:t>
            </a:r>
            <a:r>
              <a:rPr lang="en-US" dirty="0" smtClean="0"/>
              <a:t>Gases: __________ temperature, ___________ rate</a:t>
            </a:r>
          </a:p>
          <a:p>
            <a:pPr marL="514350" indent="-514350">
              <a:buNone/>
            </a:pPr>
            <a:r>
              <a:rPr lang="en-US" sz="2600" dirty="0" smtClean="0"/>
              <a:t>-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00400" y="1295400"/>
            <a:ext cx="1213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increase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867400" y="1295400"/>
            <a:ext cx="1213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increase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67200" y="2971800"/>
            <a:ext cx="827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more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29400" y="2971800"/>
            <a:ext cx="1007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slower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62400" y="4572000"/>
            <a:ext cx="1213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increase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29400" y="4648200"/>
            <a:ext cx="1213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increase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24200" y="5638800"/>
            <a:ext cx="1213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increase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00800" y="5638800"/>
            <a:ext cx="1274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decrease</a:t>
            </a:r>
          </a:p>
        </p:txBody>
      </p:sp>
    </p:spTree>
    <p:extLst>
      <p:ext uri="{BB962C8B-B14F-4D97-AF65-F5344CB8AC3E}">
        <p14:creationId xmlns:p14="http://schemas.microsoft.com/office/powerpoint/2010/main" val="3919772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What is a solution?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533400" y="1143000"/>
            <a:ext cx="8001000" cy="4830763"/>
          </a:xfrm>
        </p:spPr>
        <p:txBody>
          <a:bodyPr>
            <a:noAutofit/>
          </a:bodyPr>
          <a:lstStyle/>
          <a:p>
            <a:pPr marL="514350" indent="-514350">
              <a:buAutoNum type="arabicParenR"/>
            </a:pPr>
            <a:r>
              <a:rPr lang="en-US" sz="2600" dirty="0" smtClean="0"/>
              <a:t>What type of bonding is going on in </a:t>
            </a:r>
            <a:r>
              <a:rPr lang="en-US" sz="2600" dirty="0" err="1" smtClean="0"/>
              <a:t>NaCl</a:t>
            </a:r>
            <a:r>
              <a:rPr lang="en-US" sz="2600" dirty="0" smtClean="0"/>
              <a:t>?</a:t>
            </a:r>
          </a:p>
          <a:p>
            <a:pPr marL="514350" indent="-514350">
              <a:buAutoNum type="arabicParenR"/>
            </a:pPr>
            <a:r>
              <a:rPr lang="en-US" sz="2600" dirty="0" smtClean="0"/>
              <a:t>What type of compound is </a:t>
            </a:r>
            <a:r>
              <a:rPr lang="en-US" sz="2600" dirty="0" err="1" smtClean="0"/>
              <a:t>NaCl</a:t>
            </a:r>
            <a:r>
              <a:rPr lang="en-US" sz="2600" dirty="0" smtClean="0"/>
              <a:t>?</a:t>
            </a:r>
          </a:p>
          <a:p>
            <a:pPr marL="514350" indent="-514350">
              <a:buAutoNum type="arabicParenR"/>
            </a:pPr>
            <a:r>
              <a:rPr lang="en-US" sz="2600" dirty="0" smtClean="0"/>
              <a:t>What type of bonding is going on in H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O?</a:t>
            </a:r>
          </a:p>
          <a:p>
            <a:pPr marL="514350" indent="-514350">
              <a:buAutoNum type="arabicParenR"/>
            </a:pPr>
            <a:r>
              <a:rPr lang="en-US" sz="2600" dirty="0" smtClean="0"/>
              <a:t>What type of compound is going on in H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O?</a:t>
            </a:r>
          </a:p>
          <a:p>
            <a:pPr marL="514350" indent="-514350">
              <a:buAutoNum type="arabicParenR"/>
            </a:pPr>
            <a:r>
              <a:rPr lang="en-US" sz="2600" dirty="0" smtClean="0"/>
              <a:t>What type of molecule is H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O?</a:t>
            </a:r>
          </a:p>
          <a:p>
            <a:pPr marL="514350" indent="-514350">
              <a:buAutoNum type="arabicParenR"/>
            </a:pPr>
            <a:r>
              <a:rPr lang="en-US" sz="2600" dirty="0" smtClean="0"/>
              <a:t>When </a:t>
            </a:r>
            <a:r>
              <a:rPr lang="en-US" sz="2600" dirty="0" err="1" smtClean="0"/>
              <a:t>NaCl</a:t>
            </a:r>
            <a:r>
              <a:rPr lang="en-US" sz="2600" dirty="0" smtClean="0"/>
              <a:t> is added to H2O, what happens to the Na</a:t>
            </a:r>
            <a:r>
              <a:rPr lang="en-US" sz="2600" baseline="30000" dirty="0" smtClean="0"/>
              <a:t>+</a:t>
            </a:r>
            <a:r>
              <a:rPr lang="en-US" sz="2600" dirty="0" smtClean="0"/>
              <a:t> and </a:t>
            </a:r>
            <a:r>
              <a:rPr lang="en-US" sz="2600" dirty="0" err="1" smtClean="0"/>
              <a:t>Cl</a:t>
            </a:r>
            <a:r>
              <a:rPr lang="en-US" sz="2600" baseline="30000" dirty="0" smtClean="0"/>
              <a:t>-</a:t>
            </a:r>
            <a:r>
              <a:rPr lang="en-US" sz="2600" dirty="0" smtClean="0"/>
              <a:t> ions with respect to the H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O molecules?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34000" y="1143000"/>
            <a:ext cx="763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ionic</a:t>
            </a:r>
          </a:p>
        </p:txBody>
      </p:sp>
      <p:sp>
        <p:nvSpPr>
          <p:cNvPr id="9" name="Rectangle 8"/>
          <p:cNvSpPr/>
          <p:nvPr/>
        </p:nvSpPr>
        <p:spPr>
          <a:xfrm>
            <a:off x="4419600" y="1676400"/>
            <a:ext cx="763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ionic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0200" y="2209800"/>
            <a:ext cx="1956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Polar covalent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38800" y="2819400"/>
            <a:ext cx="1410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molecular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67200" y="3276600"/>
            <a:ext cx="835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polar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3399" y="4724400"/>
            <a:ext cx="81534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Positive Na ions are attracted to the negative pole (O) in the water molecule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Negative </a:t>
            </a:r>
            <a:r>
              <a:rPr lang="en-US" sz="2800" b="1" dirty="0" err="1" smtClean="0">
                <a:solidFill>
                  <a:srgbClr val="FF0000"/>
                </a:solidFill>
              </a:rPr>
              <a:t>Cl</a:t>
            </a:r>
            <a:r>
              <a:rPr lang="en-US" sz="2800" b="1" dirty="0" smtClean="0">
                <a:solidFill>
                  <a:srgbClr val="FF0000"/>
                </a:solidFill>
              </a:rPr>
              <a:t> ions are attracted to the positive pole (H’s) in the water molecule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3" grpId="0"/>
      <p:bldP spid="14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</a:t>
            </a:r>
            <a:r>
              <a:rPr lang="en-US" dirty="0" smtClean="0"/>
              <a:t>What is a solution?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533400" y="1143000"/>
            <a:ext cx="8001000" cy="4830763"/>
          </a:xfrm>
        </p:spPr>
        <p:txBody>
          <a:bodyPr>
            <a:noAutofit/>
          </a:bodyPr>
          <a:lstStyle/>
          <a:p>
            <a:r>
              <a:rPr lang="en-US" sz="2600" u="sng" dirty="0" smtClean="0"/>
              <a:t>Dissolving and Dissociation: Salt (</a:t>
            </a:r>
            <a:r>
              <a:rPr lang="en-US" sz="2600" u="sng" dirty="0" err="1" smtClean="0"/>
              <a:t>NaCl</a:t>
            </a:r>
            <a:r>
              <a:rPr lang="en-US" sz="2600" u="sng" dirty="0" smtClean="0"/>
              <a:t>) and Water</a:t>
            </a:r>
            <a:endParaRPr lang="en-US" sz="2600" dirty="0" smtClean="0"/>
          </a:p>
          <a:p>
            <a:r>
              <a:rPr lang="en-US" sz="2600" dirty="0" err="1" smtClean="0"/>
              <a:t>NaCl</a:t>
            </a:r>
            <a:r>
              <a:rPr lang="en-US" sz="2600" dirty="0" smtClean="0"/>
              <a:t> (s) </a:t>
            </a:r>
            <a:r>
              <a:rPr lang="en-US" sz="2600" dirty="0" smtClean="0">
                <a:sym typeface="Wingdings" pitchFamily="2" charset="2"/>
              </a:rPr>
              <a:t> Na</a:t>
            </a:r>
            <a:r>
              <a:rPr lang="en-US" sz="2600" baseline="30000" dirty="0" smtClean="0">
                <a:sym typeface="Wingdings" pitchFamily="2" charset="2"/>
              </a:rPr>
              <a:t>+</a:t>
            </a:r>
            <a:r>
              <a:rPr lang="en-US" sz="2600" dirty="0" smtClean="0">
                <a:sym typeface="Wingdings" pitchFamily="2" charset="2"/>
              </a:rPr>
              <a:t> (</a:t>
            </a:r>
            <a:r>
              <a:rPr lang="en-US" sz="2600" dirty="0" err="1" smtClean="0">
                <a:sym typeface="Wingdings" pitchFamily="2" charset="2"/>
              </a:rPr>
              <a:t>aq</a:t>
            </a:r>
            <a:r>
              <a:rPr lang="en-US" sz="2600" dirty="0" smtClean="0">
                <a:sym typeface="Wingdings" pitchFamily="2" charset="2"/>
              </a:rPr>
              <a:t>) + </a:t>
            </a:r>
            <a:r>
              <a:rPr lang="en-US" sz="2600" dirty="0" err="1" smtClean="0">
                <a:sym typeface="Wingdings" pitchFamily="2" charset="2"/>
              </a:rPr>
              <a:t>Cl</a:t>
            </a:r>
            <a:r>
              <a:rPr lang="en-US" sz="2600" baseline="30000" dirty="0" smtClean="0">
                <a:sym typeface="Wingdings" pitchFamily="2" charset="2"/>
              </a:rPr>
              <a:t>-</a:t>
            </a:r>
            <a:r>
              <a:rPr lang="en-US" sz="2600" dirty="0" smtClean="0">
                <a:sym typeface="Wingdings" pitchFamily="2" charset="2"/>
              </a:rPr>
              <a:t> (</a:t>
            </a:r>
            <a:r>
              <a:rPr lang="en-US" sz="2600" dirty="0" err="1" smtClean="0">
                <a:sym typeface="Wingdings" pitchFamily="2" charset="2"/>
              </a:rPr>
              <a:t>aq</a:t>
            </a:r>
            <a:r>
              <a:rPr lang="en-US" sz="2600" dirty="0" smtClean="0">
                <a:sym typeface="Wingdings" pitchFamily="2" charset="2"/>
              </a:rPr>
              <a:t>)</a:t>
            </a:r>
            <a:endParaRPr lang="en-US" sz="2600" dirty="0" smtClean="0"/>
          </a:p>
          <a:p>
            <a:r>
              <a:rPr lang="en-US" sz="2600" dirty="0" smtClean="0"/>
              <a:t>Dissolving occurs when the solvent is ______________________</a:t>
            </a:r>
          </a:p>
          <a:p>
            <a:endParaRPr lang="en-US" sz="1000" dirty="0" smtClean="0"/>
          </a:p>
          <a:p>
            <a:r>
              <a:rPr lang="en-US" sz="2600" b="1" dirty="0" smtClean="0"/>
              <a:t>Dissociation</a:t>
            </a:r>
            <a:r>
              <a:rPr lang="en-US" sz="2600" dirty="0" smtClean="0"/>
              <a:t> is when ____________ </a:t>
            </a:r>
            <a:r>
              <a:rPr lang="en-US" sz="2600" dirty="0" smtClean="0"/>
              <a:t>compounds or </a:t>
            </a:r>
            <a:r>
              <a:rPr lang="en-US" sz="2600" dirty="0" smtClean="0"/>
              <a:t>ions get pulled apart by the ________________  end of the____________:</a:t>
            </a:r>
          </a:p>
          <a:p>
            <a:pPr>
              <a:buNone/>
            </a:pPr>
            <a:endParaRPr lang="en-US" sz="26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5562600" y="2209800"/>
            <a:ext cx="1011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POLAR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29000" y="3048000"/>
            <a:ext cx="918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IONIC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62200" y="3429000"/>
            <a:ext cx="1127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 and -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68507" y="3427058"/>
            <a:ext cx="1819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polar solvent</a:t>
            </a:r>
          </a:p>
        </p:txBody>
      </p:sp>
      <p:pic>
        <p:nvPicPr>
          <p:cNvPr id="18" name="il_fi" descr="http://faculty.clintoncc.suny.edu/faculty/michael.gregory/files/bio%20101/bio%20101%20lectures/chemistry/sodium%20ions,%20chloride%20ions,%20water%20molecules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14800"/>
            <a:ext cx="3505200" cy="2667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</a:t>
            </a:r>
            <a:r>
              <a:rPr lang="en-US" dirty="0" smtClean="0"/>
              <a:t>. What is a solution?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533400" y="1143000"/>
            <a:ext cx="8001000" cy="4830763"/>
          </a:xfrm>
        </p:spPr>
        <p:txBody>
          <a:bodyPr>
            <a:noAutofit/>
          </a:bodyPr>
          <a:lstStyle/>
          <a:p>
            <a:r>
              <a:rPr lang="en-US" sz="2600" u="sng" dirty="0" smtClean="0"/>
              <a:t>Types of Solutions: </a:t>
            </a:r>
          </a:p>
          <a:p>
            <a:pPr>
              <a:buNone/>
            </a:pPr>
            <a:r>
              <a:rPr lang="en-US" sz="2600" dirty="0" smtClean="0"/>
              <a:t> -   Gas with gas:</a:t>
            </a:r>
          </a:p>
          <a:p>
            <a:pPr>
              <a:buNone/>
            </a:pPr>
            <a:endParaRPr lang="en-US" sz="1000" dirty="0" smtClean="0"/>
          </a:p>
          <a:p>
            <a:pPr>
              <a:buFontTx/>
              <a:buChar char="-"/>
            </a:pPr>
            <a:r>
              <a:rPr lang="en-US" sz="2600" dirty="0" smtClean="0"/>
              <a:t>Liquid with liquid:</a:t>
            </a:r>
          </a:p>
          <a:p>
            <a:pPr>
              <a:buFontTx/>
              <a:buChar char="-"/>
            </a:pPr>
            <a:endParaRPr lang="en-US" sz="1000" dirty="0" smtClean="0"/>
          </a:p>
          <a:p>
            <a:pPr>
              <a:buFontTx/>
              <a:buChar char="-"/>
            </a:pPr>
            <a:r>
              <a:rPr lang="en-US" sz="2600" dirty="0" smtClean="0"/>
              <a:t>Gas with Liquid:</a:t>
            </a:r>
          </a:p>
          <a:p>
            <a:pPr>
              <a:buFontTx/>
              <a:buChar char="-"/>
            </a:pPr>
            <a:endParaRPr lang="en-US" sz="1000" dirty="0" smtClean="0"/>
          </a:p>
          <a:p>
            <a:pPr>
              <a:buFontTx/>
              <a:buChar char="-"/>
            </a:pPr>
            <a:r>
              <a:rPr lang="en-US" sz="2600" dirty="0" smtClean="0"/>
              <a:t>Solid with liquid:</a:t>
            </a:r>
          </a:p>
          <a:p>
            <a:pPr>
              <a:buFontTx/>
              <a:buChar char="-"/>
            </a:pPr>
            <a:endParaRPr lang="en-US" sz="1000" dirty="0" smtClean="0"/>
          </a:p>
          <a:p>
            <a:pPr>
              <a:buFontTx/>
              <a:buChar char="-"/>
            </a:pPr>
            <a:r>
              <a:rPr lang="en-US" sz="2600" dirty="0" smtClean="0"/>
              <a:t>Sold with Solid:</a:t>
            </a:r>
          </a:p>
          <a:p>
            <a:pPr>
              <a:buNone/>
            </a:pPr>
            <a:endParaRPr lang="en-US" sz="26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2362200" y="1676400"/>
            <a:ext cx="3310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Atmosphere (O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, N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, CO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00" y="2514600"/>
            <a:ext cx="1491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Antifreeze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4600" y="3429000"/>
            <a:ext cx="3086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Soda (CO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 (g) in H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O (l))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67000" y="4267200"/>
            <a:ext cx="3950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Salt water (</a:t>
            </a:r>
            <a:r>
              <a:rPr lang="en-US" sz="2800" b="1" dirty="0" err="1" smtClean="0">
                <a:solidFill>
                  <a:srgbClr val="FF0000"/>
                </a:solidFill>
              </a:rPr>
              <a:t>NaCl</a:t>
            </a:r>
            <a:r>
              <a:rPr lang="en-US" sz="2800" b="1" dirty="0" smtClean="0">
                <a:solidFill>
                  <a:srgbClr val="FF0000"/>
                </a:solidFill>
              </a:rPr>
              <a:t> (s) in H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O (l))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38400" y="5105400"/>
            <a:ext cx="6552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Alloys: Mixture of metals (brass – copper and zinc)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1" grpId="0"/>
      <p:bldP spid="12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</a:t>
            </a:r>
            <a:r>
              <a:rPr lang="en-US" dirty="0" smtClean="0"/>
              <a:t>Solubility Factors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533400" y="1143000"/>
            <a:ext cx="8001000" cy="4830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u="sng" dirty="0" smtClean="0"/>
              <a:t>Solubility</a:t>
            </a:r>
            <a:r>
              <a:rPr lang="en-US" sz="2600" u="sng" dirty="0" smtClean="0"/>
              <a:t>: </a:t>
            </a:r>
            <a:r>
              <a:rPr lang="en-US" sz="2400" b="1" dirty="0"/>
              <a:t>Amount of solute that will dissolve in </a:t>
            </a:r>
            <a:r>
              <a:rPr lang="en-US" sz="2400" b="1" dirty="0" smtClean="0"/>
              <a:t>solvent</a:t>
            </a:r>
            <a:endParaRPr lang="en-US" sz="2600" u="sng" dirty="0" smtClean="0"/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u="sng" dirty="0" smtClean="0"/>
              <a:t>Soluble:</a:t>
            </a:r>
            <a:r>
              <a:rPr lang="en-US" sz="2600" dirty="0" smtClean="0"/>
              <a:t> solute will dissolve and form a solution</a:t>
            </a:r>
            <a:endParaRPr lang="en-US" sz="2600" u="sng" dirty="0" smtClean="0"/>
          </a:p>
          <a:p>
            <a:pPr marL="0" indent="0">
              <a:buNone/>
            </a:pPr>
            <a:r>
              <a:rPr lang="en-US" sz="2600" dirty="0" smtClean="0"/>
              <a:t>	</a:t>
            </a:r>
            <a:r>
              <a:rPr lang="en-US" sz="2600" u="sng" dirty="0" smtClean="0"/>
              <a:t>Insoluble:</a:t>
            </a:r>
            <a:r>
              <a:rPr lang="en-US" sz="2600" dirty="0" smtClean="0"/>
              <a:t> substance does not dissolve to form a solution</a:t>
            </a:r>
            <a:endParaRPr lang="en-US" sz="2600" u="sng" dirty="0" smtClean="0"/>
          </a:p>
          <a:p>
            <a:pPr marL="0" indent="0">
              <a:buNone/>
            </a:pPr>
            <a:r>
              <a:rPr lang="en-US" sz="2600" u="sng" dirty="0" smtClean="0"/>
              <a:t> </a:t>
            </a:r>
            <a:endParaRPr lang="en-US" sz="2600" u="sng" dirty="0" smtClean="0"/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endParaRPr lang="en-US" sz="1000" dirty="0" smtClean="0"/>
          </a:p>
          <a:p>
            <a:pPr marL="514350" indent="-514350">
              <a:buAutoNum type="arabicPeriod"/>
            </a:pPr>
            <a:r>
              <a:rPr lang="en-US" sz="2600" dirty="0" smtClean="0"/>
              <a:t>Nature of Solute and </a:t>
            </a:r>
            <a:r>
              <a:rPr lang="en-US" sz="2600" dirty="0" smtClean="0"/>
              <a:t>Solvent:</a:t>
            </a:r>
            <a:endParaRPr lang="en-US" sz="2600" dirty="0" smtClean="0"/>
          </a:p>
          <a:p>
            <a:pPr marL="514350" indent="-514350">
              <a:buNone/>
            </a:pPr>
            <a:r>
              <a:rPr lang="en-US" sz="2600" dirty="0" smtClean="0"/>
              <a:t>-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066829"/>
              </p:ext>
            </p:extLst>
          </p:nvPr>
        </p:nvGraphicFramePr>
        <p:xfrm>
          <a:off x="914400" y="4572000"/>
          <a:ext cx="7620000" cy="2133600"/>
        </p:xfrm>
        <a:graphic>
          <a:graphicData uri="http://schemas.openxmlformats.org/drawingml/2006/table">
            <a:tbl>
              <a:tblPr/>
              <a:tblGrid>
                <a:gridCol w="2540000"/>
                <a:gridCol w="2540000"/>
                <a:gridCol w="2540000"/>
              </a:tblGrid>
              <a:tr h="5258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Times New Roman"/>
                          <a:ea typeface="Times"/>
                          <a:cs typeface="Times New Roman"/>
                        </a:rPr>
                        <a:t>Solution Type</a:t>
                      </a:r>
                      <a:endParaRPr lang="en-US" sz="2200" dirty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Times New Roman"/>
                          <a:ea typeface="Times"/>
                          <a:cs typeface="Times New Roman"/>
                        </a:rPr>
                        <a:t>Nonpolar Solvent</a:t>
                      </a:r>
                      <a:endParaRPr lang="en-US" sz="220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Times New Roman"/>
                          <a:ea typeface="Times"/>
                          <a:cs typeface="Times New Roman"/>
                        </a:rPr>
                        <a:t>Polar Solvent</a:t>
                      </a:r>
                      <a:endParaRPr lang="en-US" sz="220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8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Times New Roman"/>
                          <a:ea typeface="Times"/>
                          <a:cs typeface="Times New Roman"/>
                        </a:rPr>
                        <a:t>Nonpolar</a:t>
                      </a:r>
                      <a:endParaRPr lang="en-US" sz="220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8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Times New Roman"/>
                          <a:ea typeface="Times"/>
                          <a:cs typeface="Times New Roman"/>
                        </a:rPr>
                        <a:t>Polar</a:t>
                      </a:r>
                      <a:endParaRPr lang="en-US" sz="220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1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Times New Roman"/>
                          <a:ea typeface="Times"/>
                          <a:cs typeface="Times New Roman"/>
                        </a:rPr>
                        <a:t>Ionic</a:t>
                      </a:r>
                      <a:endParaRPr lang="en-US" sz="220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471150" y="2970203"/>
            <a:ext cx="64302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“likes dissolves likes</a:t>
            </a:r>
            <a:r>
              <a:rPr lang="en-US" sz="2800" b="1" dirty="0" smtClean="0">
                <a:solidFill>
                  <a:srgbClr val="FF0000"/>
                </a:solidFill>
              </a:rPr>
              <a:t>”: </a:t>
            </a:r>
            <a:r>
              <a:rPr lang="en-US" sz="2800" dirty="0" smtClean="0">
                <a:solidFill>
                  <a:srgbClr val="FF0000"/>
                </a:solidFill>
              </a:rPr>
              <a:t>Polar solvent dissolves a polar solute, Nonpolar solvent dissolves a nonpolar solute 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62400" y="5105400"/>
            <a:ext cx="1089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Soluble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62400" y="5638800"/>
            <a:ext cx="1313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insoluble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62400" y="6172200"/>
            <a:ext cx="1313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insoluble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81800" y="5105400"/>
            <a:ext cx="1313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insoluble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81800" y="5638800"/>
            <a:ext cx="1074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soluble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81800" y="6172200"/>
            <a:ext cx="1074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soluble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8" t="12344" r="13833" b="7406"/>
          <a:stretch/>
        </p:blipFill>
        <p:spPr bwMode="auto">
          <a:xfrm>
            <a:off x="381000" y="1756661"/>
            <a:ext cx="725945" cy="197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846" y="404753"/>
            <a:ext cx="1440720" cy="20653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Solubility Factors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" t="9348" r="2663" b="5051"/>
          <a:stretch/>
        </p:blipFill>
        <p:spPr bwMode="auto">
          <a:xfrm>
            <a:off x="409832" y="1524000"/>
            <a:ext cx="827696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2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" t="9905" r="6195" b="4951"/>
          <a:stretch/>
        </p:blipFill>
        <p:spPr bwMode="auto">
          <a:xfrm>
            <a:off x="6454346" y="3536215"/>
            <a:ext cx="2689654" cy="286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</a:t>
            </a:r>
            <a:r>
              <a:rPr lang="en-US" dirty="0" smtClean="0"/>
              <a:t>Solubility Factors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04800" y="1143000"/>
            <a:ext cx="8001000" cy="4830763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dirty="0" smtClean="0"/>
              <a:t>2. </a:t>
            </a:r>
            <a:r>
              <a:rPr lang="en-US" u="sng" dirty="0" smtClean="0"/>
              <a:t>Temperature</a:t>
            </a:r>
            <a:r>
              <a:rPr lang="en-US" dirty="0" smtClean="0"/>
              <a:t>:</a:t>
            </a:r>
          </a:p>
          <a:p>
            <a:pPr lvl="0"/>
            <a:r>
              <a:rPr lang="en-US" dirty="0" smtClean="0"/>
              <a:t>Solids: ________ temperature, _________ solubility (more solid will dissolve)</a:t>
            </a:r>
          </a:p>
          <a:p>
            <a:pPr>
              <a:buNone/>
            </a:pPr>
            <a:endParaRPr lang="en-US" sz="1000" dirty="0" smtClean="0"/>
          </a:p>
          <a:p>
            <a:pPr lvl="0"/>
            <a:r>
              <a:rPr lang="en-US" dirty="0" smtClean="0"/>
              <a:t>Gases: ________ temperature, _________ solubility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3. </a:t>
            </a:r>
            <a:r>
              <a:rPr lang="en-US" b="1" u="sng" dirty="0" smtClean="0"/>
              <a:t>Pressure</a:t>
            </a:r>
            <a:r>
              <a:rPr lang="en-US" b="1" dirty="0" smtClean="0"/>
              <a:t>:</a:t>
            </a:r>
            <a:endParaRPr lang="en-US" dirty="0" smtClean="0"/>
          </a:p>
          <a:p>
            <a:pPr lvl="0"/>
            <a:r>
              <a:rPr lang="en-US" dirty="0" smtClean="0"/>
              <a:t>Only effects </a:t>
            </a:r>
            <a:r>
              <a:rPr lang="en-US" b="1" u="sng" dirty="0" smtClean="0"/>
              <a:t>gases in liquids</a:t>
            </a:r>
          </a:p>
          <a:p>
            <a:pPr>
              <a:buNone/>
            </a:pPr>
            <a:endParaRPr lang="en-US" sz="1000" dirty="0" smtClean="0"/>
          </a:p>
          <a:p>
            <a:pPr lvl="0"/>
            <a:r>
              <a:rPr lang="en-US" dirty="0" smtClean="0"/>
              <a:t>Gases: ________ pressure, ___________ solubility</a:t>
            </a:r>
          </a:p>
          <a:p>
            <a:pPr marL="514350" indent="-514350">
              <a:buNone/>
            </a:pPr>
            <a:r>
              <a:rPr lang="en-US" sz="2600" dirty="0" smtClean="0"/>
              <a:t>-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000" y="1676400"/>
            <a:ext cx="1213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increase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48200" y="1676400"/>
            <a:ext cx="1213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increase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76400" y="2971800"/>
            <a:ext cx="1213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increase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24400" y="2895600"/>
            <a:ext cx="1274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decrease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00200" y="5562600"/>
            <a:ext cx="1213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increase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495800" y="5562600"/>
            <a:ext cx="1213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increase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sci_fair_72dpi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ience Fair">
      <a:majorFont>
        <a:latin typeface="Tw Cen MT Condensed"/>
        <a:ea typeface=""/>
        <a:cs typeface=""/>
      </a:majorFont>
      <a:minorFont>
        <a:latin typeface="Tw Cen MT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096B26B-E819-4374-BB81-AD2D88FED8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509</Words>
  <Application>Microsoft Office PowerPoint</Application>
  <PresentationFormat>On-screen Show (4:3)</PresentationFormat>
  <Paragraphs>119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</vt:lpstr>
      <vt:lpstr>Times New Roman</vt:lpstr>
      <vt:lpstr>Tw Cen MT Condensed</vt:lpstr>
      <vt:lpstr>Wingdings</vt:lpstr>
      <vt:lpstr>sci_fair_72dpi</vt:lpstr>
      <vt:lpstr>I. Polar vs Nonpolar</vt:lpstr>
      <vt:lpstr>II. Intermolecular Forces and Rates of Solution</vt:lpstr>
      <vt:lpstr>II. Intermolecular Forces and Rates of Solution</vt:lpstr>
      <vt:lpstr>III. What is a solution?</vt:lpstr>
      <vt:lpstr>III. What is a solution?</vt:lpstr>
      <vt:lpstr>III. What is a solution?</vt:lpstr>
      <vt:lpstr>IV. Solubility Factors</vt:lpstr>
      <vt:lpstr>IV. Solubility Factors</vt:lpstr>
      <vt:lpstr>IV. Solubility Factors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0</cp:revision>
  <dcterms:modified xsi:type="dcterms:W3CDTF">2015-02-09T04:00:06Z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TC021708799991</vt:lpwstr>
  </property>
</Properties>
</file>