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65" r:id="rId2"/>
    <p:sldId id="287" r:id="rId3"/>
    <p:sldId id="266" r:id="rId4"/>
    <p:sldId id="285" r:id="rId5"/>
    <p:sldId id="286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F5F5F"/>
    <a:srgbClr val="00CCFF"/>
    <a:srgbClr val="99FF66"/>
    <a:srgbClr val="FFCCFF"/>
    <a:srgbClr val="006600"/>
    <a:srgbClr val="DDDDDD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9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426CFF2A-AC93-4319-840B-BC9B39FE2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46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6EB16-14FD-4BC1-85DF-61E56FEAD740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8151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  <a:noFill/>
          <a:ln/>
        </p:spPr>
        <p:txBody>
          <a:bodyPr lIns="90488" tIns="44450" rIns="90488" bIns="44450"/>
          <a:lstStyle/>
          <a:p>
            <a:r>
              <a:rPr lang="en-US" sz="4000" dirty="0">
                <a:solidFill>
                  <a:schemeClr val="accent4">
                    <a:lumMod val="10000"/>
                  </a:schemeClr>
                </a:solidFill>
              </a:rPr>
              <a:t>Reaction Mechanism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98525" y="1293813"/>
            <a:ext cx="7739063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reaction mechanism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is the </a:t>
            </a:r>
            <a:r>
              <a:rPr lang="en-US" b="0" i="1" u="sng" dirty="0">
                <a:solidFill>
                  <a:schemeClr val="accent4">
                    <a:lumMod val="10000"/>
                  </a:schemeClr>
                </a:solidFill>
              </a:rPr>
              <a:t>series of elementary steps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by which a chemical reaction occurs.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371600" y="2878138"/>
            <a:ext cx="70104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The sum of the elementary steps must give the overall balanced equation for the reaction</a:t>
            </a:r>
          </a:p>
          <a:p>
            <a:pPr>
              <a:buClr>
                <a:srgbClr val="006600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The mechanism must agree with the  experimentally determined rate law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chem.ufl.edu/~itl/2045/change/C15F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6172200"/>
            <a:ext cx="8103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classic </a:t>
            </a:r>
            <a:r>
              <a:rPr lang="en-US" dirty="0" err="1" smtClean="0">
                <a:solidFill>
                  <a:srgbClr val="000000"/>
                </a:solidFill>
              </a:rPr>
              <a:t>nucleophilic</a:t>
            </a:r>
            <a:r>
              <a:rPr lang="en-US" dirty="0" smtClean="0">
                <a:solidFill>
                  <a:srgbClr val="000000"/>
                </a:solidFill>
              </a:rPr>
              <a:t> substitution mechanism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4000" dirty="0">
                <a:solidFill>
                  <a:schemeClr val="accent3">
                    <a:lumMod val="10000"/>
                  </a:schemeClr>
                </a:solidFill>
              </a:rPr>
              <a:t>Rate-Determining Step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467600" cy="2209800"/>
          </a:xfrm>
          <a:noFill/>
          <a:ln/>
        </p:spPr>
        <p:txBody>
          <a:bodyPr lIns="90488" tIns="44450" rIns="90488" bIns="44450"/>
          <a:lstStyle/>
          <a:p>
            <a:pPr marL="0" indent="0">
              <a:buFontTx/>
              <a:buNone/>
            </a:pPr>
            <a:r>
              <a:rPr lang="en-US" sz="3200" dirty="0">
                <a:solidFill>
                  <a:schemeClr val="accent3">
                    <a:lumMod val="10000"/>
                  </a:schemeClr>
                </a:solidFill>
              </a:rPr>
              <a:t>In a multi-step reaction, the </a:t>
            </a:r>
            <a:r>
              <a:rPr lang="en-US" sz="3200" u="sng" dirty="0">
                <a:solidFill>
                  <a:srgbClr val="C00000"/>
                </a:solidFill>
              </a:rPr>
              <a:t>slowest step is the rate-determining step</a:t>
            </a:r>
            <a:r>
              <a:rPr lang="en-US" sz="3200" u="sng" dirty="0">
                <a:solidFill>
                  <a:schemeClr val="accent3">
                    <a:lumMod val="10000"/>
                  </a:schemeClr>
                </a:solidFill>
              </a:rPr>
              <a:t>.</a:t>
            </a:r>
            <a:r>
              <a:rPr lang="en-US" sz="3200" dirty="0">
                <a:solidFill>
                  <a:schemeClr val="accent3">
                    <a:lumMod val="10000"/>
                  </a:schemeClr>
                </a:solidFill>
              </a:rPr>
              <a:t>  It therefore determines the rate of the reaction.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74725" y="3806825"/>
            <a:ext cx="7788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3200" i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experimental rate law</a:t>
            </a:r>
            <a:r>
              <a:rPr lang="en-US" sz="3200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must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agree</a:t>
            </a:r>
            <a:r>
              <a:rPr lang="en-US" sz="3200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with the </a:t>
            </a:r>
            <a:r>
              <a:rPr lang="en-US" sz="3200" i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rate-determining step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Identifying the Rate-Determining Step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7543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For the reaction: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2H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(g) + 2NO(g)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 N</a:t>
            </a:r>
            <a:r>
              <a:rPr lang="en-US" baseline="-25000" dirty="0">
                <a:solidFill>
                  <a:srgbClr val="C000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(g) + 2H</a:t>
            </a:r>
            <a:r>
              <a:rPr lang="en-US" baseline="-25000" dirty="0">
                <a:solidFill>
                  <a:srgbClr val="C000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O(g)</a:t>
            </a:r>
          </a:p>
          <a:p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The experimental rate law is:</a:t>
            </a:r>
          </a:p>
          <a:p>
            <a:r>
              <a:rPr lang="en-US" dirty="0">
                <a:sym typeface="Wingdings" pitchFamily="2" charset="2"/>
              </a:rPr>
              <a:t>			   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R = k[NO]</a:t>
            </a:r>
            <a:r>
              <a:rPr lang="en-US" baseline="30000" dirty="0">
                <a:solidFill>
                  <a:srgbClr val="C000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[H</a:t>
            </a:r>
            <a:r>
              <a:rPr lang="en-US" baseline="-25000" dirty="0">
                <a:solidFill>
                  <a:srgbClr val="C000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33400" y="2971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Which step in the reaction mechanism is the rate-determining (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slowest</a:t>
            </a:r>
            <a:r>
              <a:rPr lang="en-US" dirty="0">
                <a:solidFill>
                  <a:srgbClr val="000000"/>
                </a:solidFill>
              </a:rPr>
              <a:t>) step?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52400" y="4191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Step #1</a:t>
            </a:r>
            <a:r>
              <a:rPr lang="en-US" dirty="0"/>
              <a:t>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(g) + 2NO(g)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 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O(g) + 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O(g)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52400" y="48006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Step #2</a:t>
            </a:r>
            <a:r>
              <a:rPr lang="en-US" dirty="0"/>
              <a:t>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O(g) + 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(g)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 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(g) + 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O(g)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981200" y="4114800"/>
            <a:ext cx="6705600" cy="685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28600" y="5635625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Step #1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agrees with the experimental rate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  <p:bldP spid="34826" grpId="0" animBg="1"/>
      <p:bldP spid="348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Identifying Intermediates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For the reaction: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2H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(g) + 2NO(g)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 N</a:t>
            </a:r>
            <a:r>
              <a:rPr lang="en-US" baseline="-25000" dirty="0">
                <a:solidFill>
                  <a:srgbClr val="C000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(g) + 2H</a:t>
            </a:r>
            <a:r>
              <a:rPr lang="en-US" baseline="-25000" dirty="0">
                <a:solidFill>
                  <a:srgbClr val="C000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O(g)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57200" y="2209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Which species in the reaction mechanism are intermediates (do not show up in the final, balanced equation?)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2400" y="3810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Step #1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(g) + 2NO(g)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 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O(g) + 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O(g)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52400" y="44196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Step #2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O(g) + 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(g)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 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(g) + 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O(g)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152400" y="5029200"/>
            <a:ext cx="8686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219200" y="5029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(g) + 2NO(g)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 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(g) + 2H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O(g)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057400" y="5791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 </a:t>
            </a:r>
            <a:r>
              <a:rPr lang="en-US" dirty="0">
                <a:solidFill>
                  <a:srgbClr val="7030A0"/>
                </a:solidFill>
              </a:rPr>
              <a:t>N</a:t>
            </a:r>
            <a:r>
              <a:rPr lang="en-US" baseline="-25000" dirty="0">
                <a:solidFill>
                  <a:srgbClr val="7030A0"/>
                </a:solidFill>
              </a:rPr>
              <a:t>2</a:t>
            </a:r>
            <a:r>
              <a:rPr lang="en-US" dirty="0">
                <a:solidFill>
                  <a:srgbClr val="7030A0"/>
                </a:solidFill>
              </a:rPr>
              <a:t>O(g) is an intermediate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362200" y="4343400"/>
            <a:ext cx="1371600" cy="609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5486400" y="3733800"/>
            <a:ext cx="1371600" cy="609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9" grpId="0" animBg="1"/>
      <p:bldP spid="35850" grpId="0"/>
      <p:bldP spid="35851" grpId="0"/>
      <p:bldP spid="35852" grpId="0" animBg="1"/>
      <p:bldP spid="358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09600"/>
          </a:xfrm>
          <a:noFill/>
          <a:ln/>
        </p:spPr>
        <p:txBody>
          <a:bodyPr lIns="90488" tIns="44450" rIns="90488" bIns="44450"/>
          <a:lstStyle/>
          <a:p>
            <a:r>
              <a:rPr lang="en-US" sz="4400" dirty="0">
                <a:solidFill>
                  <a:srgbClr val="000000"/>
                </a:solidFill>
              </a:rPr>
              <a:t>Collision Model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7924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C00000"/>
                </a:solidFill>
              </a:rPr>
              <a:t>Key Idea:  </a:t>
            </a:r>
            <a:r>
              <a:rPr lang="en-US" dirty="0">
                <a:solidFill>
                  <a:srgbClr val="000000"/>
                </a:solidFill>
              </a:rPr>
              <a:t>Molecules must collide to react.</a:t>
            </a:r>
            <a:endParaRPr lang="en-US" sz="2400" b="0" dirty="0">
              <a:solidFill>
                <a:srgbClr val="00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788275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100000"/>
              </a:spcBef>
            </a:pPr>
            <a:r>
              <a:rPr lang="en-US" dirty="0">
                <a:solidFill>
                  <a:srgbClr val="000000"/>
                </a:solidFill>
              </a:rPr>
              <a:t>However, only a small fraction of collisions produces a reaction.  Why?</a:t>
            </a:r>
          </a:p>
          <a:p>
            <a:pPr eaLnBrk="0" hangingPunct="0"/>
            <a:endParaRPr lang="en-US" b="0" dirty="0"/>
          </a:p>
        </p:txBody>
      </p:sp>
      <p:pic>
        <p:nvPicPr>
          <p:cNvPr id="2" name="Picture 2" descr="http://www.maryboroughspeedway.com.au/images/DemoDer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438400"/>
            <a:ext cx="6096000" cy="3971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4400" dirty="0">
                <a:solidFill>
                  <a:srgbClr val="000000"/>
                </a:solidFill>
              </a:rPr>
              <a:t>Collision Model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3886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Collisions must have </a:t>
            </a:r>
            <a:r>
              <a:rPr lang="en-US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sufficient energy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produce the reaction (must equal or exceed the activation energy).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" y="4572000"/>
            <a:ext cx="815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Colliding particles must be </a:t>
            </a:r>
            <a:r>
              <a:rPr lang="en-US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correctly oriented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one another in order to produce a reaction.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 descr="http://pluto.matrix49.com/15819/subpages/bow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219200"/>
            <a:ext cx="4064000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696200" cy="8382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Factors Affecting Rate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43000" y="4419600"/>
            <a:ext cx="7102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	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7321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Increasing temperature</a:t>
            </a:r>
            <a:r>
              <a:rPr lang="en-US" dirty="0">
                <a:solidFill>
                  <a:srgbClr val="000000"/>
                </a:solidFill>
              </a:rPr>
              <a:t> always 	increases the rate of a reaction.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08125" y="1828800"/>
            <a:ext cx="710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CCFF"/>
              </a:buClr>
              <a:buFont typeface="Wingdings" pitchFamily="2" charset="2"/>
              <a:buChar char="q"/>
            </a:pPr>
            <a:r>
              <a:rPr lang="en-US">
                <a:solidFill>
                  <a:srgbClr val="000000"/>
                </a:solidFill>
              </a:rPr>
              <a:t> Particles collide more frequently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08125" y="2438400"/>
            <a:ext cx="710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CCFF"/>
              </a:buClr>
              <a:buFont typeface="Wingdings" pitchFamily="2" charset="2"/>
              <a:buChar char="q"/>
            </a:pPr>
            <a:r>
              <a:rPr lang="en-US">
                <a:solidFill>
                  <a:srgbClr val="000000"/>
                </a:solidFill>
              </a:rPr>
              <a:t> Particles collide more energetically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69925" y="2971800"/>
            <a:ext cx="7178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Increasing surface area</a:t>
            </a:r>
            <a:r>
              <a:rPr lang="en-US" dirty="0">
                <a:solidFill>
                  <a:srgbClr val="000000"/>
                </a:solidFill>
              </a:rPr>
              <a:t> increases the rate of a reaction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69925" y="4006850"/>
            <a:ext cx="801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Increasing Concentration</a:t>
            </a:r>
            <a:r>
              <a:rPr lang="en-US" dirty="0">
                <a:solidFill>
                  <a:srgbClr val="000000"/>
                </a:solidFill>
              </a:rPr>
              <a:t> USUALLY increases the rate of a reaction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5800" y="5103813"/>
            <a:ext cx="7696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Presence of Catalysts</a:t>
            </a:r>
            <a:r>
              <a:rPr lang="en-US" dirty="0">
                <a:solidFill>
                  <a:srgbClr val="000000"/>
                </a:solidFill>
              </a:rPr>
              <a:t>, which lower the activation energy by providing alternate pathways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5" grpId="0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311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Symbol</vt:lpstr>
      <vt:lpstr>Wingdings</vt:lpstr>
      <vt:lpstr>chemistry</vt:lpstr>
      <vt:lpstr>Reaction Mechanism</vt:lpstr>
      <vt:lpstr>PowerPoint Presentation</vt:lpstr>
      <vt:lpstr>Rate-Determining Step</vt:lpstr>
      <vt:lpstr>Identifying the Rate-Determining Step</vt:lpstr>
      <vt:lpstr>Identifying Intermediates</vt:lpstr>
      <vt:lpstr>Collision Model</vt:lpstr>
      <vt:lpstr>Collision Model</vt:lpstr>
      <vt:lpstr>Factors Affecting Rate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Eng, Breanna</cp:lastModifiedBy>
  <cp:revision>177</cp:revision>
  <dcterms:created xsi:type="dcterms:W3CDTF">2006-06-14T20:08:31Z</dcterms:created>
  <dcterms:modified xsi:type="dcterms:W3CDTF">2015-02-10T02:08:01Z</dcterms:modified>
</cp:coreProperties>
</file>