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6EB627-D01F-4BCD-A99F-5F10378EC274}"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8153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6EB627-D01F-4BCD-A99F-5F10378EC274}"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328934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6EB627-D01F-4BCD-A99F-5F10378EC274}"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241365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6EB627-D01F-4BCD-A99F-5F10378EC274}"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263236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EB627-D01F-4BCD-A99F-5F10378EC274}"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112497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6EB627-D01F-4BCD-A99F-5F10378EC274}"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1180950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6EB627-D01F-4BCD-A99F-5F10378EC274}"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87364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6EB627-D01F-4BCD-A99F-5F10378EC274}"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19789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EB627-D01F-4BCD-A99F-5F10378EC274}"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650392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EB627-D01F-4BCD-A99F-5F10378EC274}"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154482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EB627-D01F-4BCD-A99F-5F10378EC274}"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E1A8F-903E-416B-85E4-DBDD3CC933AD}" type="slidenum">
              <a:rPr lang="en-US" smtClean="0"/>
              <a:t>‹#›</a:t>
            </a:fld>
            <a:endParaRPr lang="en-US"/>
          </a:p>
        </p:txBody>
      </p:sp>
    </p:spTree>
    <p:extLst>
      <p:ext uri="{BB962C8B-B14F-4D97-AF65-F5344CB8AC3E}">
        <p14:creationId xmlns:p14="http://schemas.microsoft.com/office/powerpoint/2010/main" val="3342984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EB627-D01F-4BCD-A99F-5F10378EC274}" type="datetimeFigureOut">
              <a:rPr lang="en-US" smtClean="0"/>
              <a:t>2/25/2015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E1A8F-903E-416B-85E4-DBDD3CC933AD}" type="slidenum">
              <a:rPr lang="en-US" smtClean="0"/>
              <a:t>‹#›</a:t>
            </a:fld>
            <a:endParaRPr lang="en-US"/>
          </a:p>
        </p:txBody>
      </p:sp>
    </p:spTree>
    <p:extLst>
      <p:ext uri="{BB962C8B-B14F-4D97-AF65-F5344CB8AC3E}">
        <p14:creationId xmlns:p14="http://schemas.microsoft.com/office/powerpoint/2010/main" val="2124526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hyperlink" Target="http://www.wired.com/2014/12/whats-inside-hot-hand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kentchemistry.com/links/Matter/EndoExo.htm"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duotone>
              <a:schemeClr val="bg2">
                <a:shade val="45000"/>
                <a:satMod val="135000"/>
              </a:schemeClr>
              <a:prstClr val="white"/>
            </a:duotone>
          </a:blip>
          <a:stretch>
            <a:fillRect/>
          </a:stretch>
        </p:blipFill>
        <p:spPr>
          <a:xfrm>
            <a:off x="2810813" y="994855"/>
            <a:ext cx="3314198" cy="4828750"/>
          </a:xfrm>
          <a:prstGeom prst="rect">
            <a:avLst/>
          </a:prstGeom>
        </p:spPr>
      </p:pic>
      <p:sp>
        <p:nvSpPr>
          <p:cNvPr id="4" name="Title 3"/>
          <p:cNvSpPr>
            <a:spLocks noGrp="1"/>
          </p:cNvSpPr>
          <p:nvPr>
            <p:ph type="title"/>
          </p:nvPr>
        </p:nvSpPr>
        <p:spPr/>
        <p:txBody>
          <a:bodyPr/>
          <a:lstStyle/>
          <a:p>
            <a:r>
              <a:rPr lang="en-US" dirty="0" smtClean="0">
                <a:latin typeface="Arial Black" panose="020B0A04020102020204" pitchFamily="34" charset="0"/>
              </a:rPr>
              <a:t>Reaction 1</a:t>
            </a:r>
            <a:endParaRPr lang="en-US" dirty="0">
              <a:latin typeface="Arial Black" panose="020B0A04020102020204" pitchFamily="34" charset="0"/>
            </a:endParaRPr>
          </a:p>
        </p:txBody>
      </p:sp>
      <p:sp>
        <p:nvSpPr>
          <p:cNvPr id="8" name="TextBox 7"/>
          <p:cNvSpPr txBox="1"/>
          <p:nvPr/>
        </p:nvSpPr>
        <p:spPr>
          <a:xfrm>
            <a:off x="796391" y="3764136"/>
            <a:ext cx="7860592" cy="2689198"/>
          </a:xfrm>
          <a:prstGeom prst="rect">
            <a:avLst/>
          </a:prstGeom>
          <a:noFill/>
        </p:spPr>
        <p:txBody>
          <a:bodyPr wrap="square" rtlCol="0">
            <a:spAutoFit/>
          </a:bodyPr>
          <a:lstStyle/>
          <a:p>
            <a:r>
              <a:rPr lang="en-US" sz="1875" b="1" dirty="0"/>
              <a:t>Sodium bicarbonate + acetic acid </a:t>
            </a:r>
            <a:r>
              <a:rPr lang="en-US" sz="1875" b="1" dirty="0">
                <a:sym typeface="Wingdings" panose="05000000000000000000" pitchFamily="2" charset="2"/>
              </a:rPr>
              <a:t> carbon dioxide + water + sodium acetate</a:t>
            </a:r>
          </a:p>
          <a:p>
            <a:endParaRPr lang="en-US" sz="1875" dirty="0">
              <a:sym typeface="Wingdings" panose="05000000000000000000" pitchFamily="2" charset="2"/>
            </a:endParaRPr>
          </a:p>
          <a:p>
            <a:r>
              <a:rPr lang="en-US" sz="1875" dirty="0">
                <a:sym typeface="Wingdings" panose="05000000000000000000" pitchFamily="2" charset="2"/>
              </a:rPr>
              <a:t>Directions: </a:t>
            </a:r>
          </a:p>
          <a:p>
            <a:pPr marL="342900" indent="-342900">
              <a:buAutoNum type="arabicPeriod"/>
            </a:pPr>
            <a:r>
              <a:rPr lang="en-US" sz="1875" dirty="0">
                <a:sym typeface="Wingdings" panose="05000000000000000000" pitchFamily="2" charset="2"/>
              </a:rPr>
              <a:t>Pour about 20 mL of acetic acid into a 125 mL Erlenmeyer flask.</a:t>
            </a:r>
          </a:p>
          <a:p>
            <a:pPr marL="342900" indent="-342900">
              <a:buAutoNum type="arabicPeriod"/>
            </a:pPr>
            <a:r>
              <a:rPr lang="en-US" sz="1875" dirty="0">
                <a:sym typeface="Wingdings" panose="05000000000000000000" pitchFamily="2" charset="2"/>
              </a:rPr>
              <a:t>Add a drop of soap to the flask.</a:t>
            </a:r>
          </a:p>
          <a:p>
            <a:r>
              <a:rPr lang="en-US" sz="1875" dirty="0">
                <a:sym typeface="Wingdings" panose="05000000000000000000" pitchFamily="2" charset="2"/>
              </a:rPr>
              <a:t>3. Without pouring out the sodium bicarbonate, place the lip of the balloon over the Erlenmeyer flask.</a:t>
            </a:r>
          </a:p>
          <a:p>
            <a:r>
              <a:rPr lang="en-US" sz="1875" dirty="0">
                <a:sym typeface="Wingdings" panose="05000000000000000000" pitchFamily="2" charset="2"/>
              </a:rPr>
              <a:t>4. During the reaction, hold the bottom of the flask in your hand and take note of the temperature change. </a:t>
            </a:r>
            <a:endParaRPr lang="en-US" sz="1875"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34461" b="34571"/>
          <a:stretch/>
        </p:blipFill>
        <p:spPr>
          <a:xfrm>
            <a:off x="692866" y="1580430"/>
            <a:ext cx="7874000" cy="1828800"/>
          </a:xfrm>
          <a:prstGeom prst="rect">
            <a:avLst/>
          </a:prstGeom>
        </p:spPr>
      </p:pic>
    </p:spTree>
    <p:extLst>
      <p:ext uri="{BB962C8B-B14F-4D97-AF65-F5344CB8AC3E}">
        <p14:creationId xmlns:p14="http://schemas.microsoft.com/office/powerpoint/2010/main" val="202104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duotone>
              <a:schemeClr val="bg2">
                <a:shade val="45000"/>
                <a:satMod val="135000"/>
              </a:schemeClr>
              <a:prstClr val="white"/>
            </a:duotone>
          </a:blip>
          <a:stretch>
            <a:fillRect/>
          </a:stretch>
        </p:blipFill>
        <p:spPr>
          <a:xfrm>
            <a:off x="2810813" y="994855"/>
            <a:ext cx="3314198" cy="4828750"/>
          </a:xfrm>
          <a:prstGeom prst="rect">
            <a:avLst/>
          </a:prstGeom>
        </p:spPr>
      </p:pic>
      <p:sp>
        <p:nvSpPr>
          <p:cNvPr id="4" name="Title 3"/>
          <p:cNvSpPr>
            <a:spLocks noGrp="1"/>
          </p:cNvSpPr>
          <p:nvPr>
            <p:ph type="title"/>
          </p:nvPr>
        </p:nvSpPr>
        <p:spPr/>
        <p:txBody>
          <a:bodyPr/>
          <a:lstStyle/>
          <a:p>
            <a:r>
              <a:rPr lang="en-US" dirty="0" smtClean="0">
                <a:latin typeface="Arial Black" panose="020B0A04020102020204" pitchFamily="34" charset="0"/>
              </a:rPr>
              <a:t>Reaction 2</a:t>
            </a:r>
            <a:endParaRPr lang="en-US" dirty="0">
              <a:latin typeface="Arial Black" panose="020B0A04020102020204" pitchFamily="34" charset="0"/>
            </a:endParaRPr>
          </a:p>
        </p:txBody>
      </p:sp>
      <p:sp>
        <p:nvSpPr>
          <p:cNvPr id="8" name="TextBox 7"/>
          <p:cNvSpPr txBox="1"/>
          <p:nvPr/>
        </p:nvSpPr>
        <p:spPr>
          <a:xfrm>
            <a:off x="757755" y="2145641"/>
            <a:ext cx="7860592" cy="1592744"/>
          </a:xfrm>
          <a:prstGeom prst="rect">
            <a:avLst/>
          </a:prstGeom>
          <a:noFill/>
        </p:spPr>
        <p:txBody>
          <a:bodyPr wrap="square" rtlCol="0">
            <a:spAutoFit/>
          </a:bodyPr>
          <a:lstStyle/>
          <a:p>
            <a:r>
              <a:rPr lang="en-US" sz="1950" b="1" dirty="0"/>
              <a:t>Photosynthesis</a:t>
            </a:r>
          </a:p>
          <a:p>
            <a:r>
              <a:rPr lang="en-US" sz="1950" dirty="0"/>
              <a:t>In this process, plants use the energy from the sun to convert carbon dioxide and water into glucose and oxygen. This reaction requires 15MJ of energy (sunlight) for every kilogram of glucose that is produced.</a:t>
            </a:r>
          </a:p>
          <a:p>
            <a:endParaRPr lang="en-US" sz="1950" dirty="0"/>
          </a:p>
        </p:txBody>
      </p:sp>
      <p:sp>
        <p:nvSpPr>
          <p:cNvPr id="9" name="Rectangle 8"/>
          <p:cNvSpPr/>
          <p:nvPr/>
        </p:nvSpPr>
        <p:spPr>
          <a:xfrm>
            <a:off x="1640531" y="1597609"/>
            <a:ext cx="5862938" cy="392415"/>
          </a:xfrm>
          <a:prstGeom prst="rect">
            <a:avLst/>
          </a:prstGeom>
        </p:spPr>
        <p:txBody>
          <a:bodyPr wrap="square">
            <a:spAutoFit/>
          </a:bodyPr>
          <a:lstStyle/>
          <a:p>
            <a:pPr algn="ctr"/>
            <a:r>
              <a:rPr lang="en-US" sz="1950" b="1" dirty="0"/>
              <a:t>sunlight + 6CO</a:t>
            </a:r>
            <a:r>
              <a:rPr lang="en-US" sz="1950" b="1" baseline="-25000" dirty="0"/>
              <a:t>2</a:t>
            </a:r>
            <a:r>
              <a:rPr lang="en-US" sz="1950" b="1" dirty="0"/>
              <a:t>(g) + H</a:t>
            </a:r>
            <a:r>
              <a:rPr lang="en-US" sz="1950" b="1" baseline="-25000" dirty="0"/>
              <a:t>2</a:t>
            </a:r>
            <a:r>
              <a:rPr lang="en-US" sz="1950" b="1" dirty="0"/>
              <a:t>O(l) = C</a:t>
            </a:r>
            <a:r>
              <a:rPr lang="en-US" sz="1950" b="1" baseline="-25000" dirty="0"/>
              <a:t>6</a:t>
            </a:r>
            <a:r>
              <a:rPr lang="en-US" sz="1950" b="1" dirty="0"/>
              <a:t>H</a:t>
            </a:r>
            <a:r>
              <a:rPr lang="en-US" sz="1950" b="1" baseline="-25000" dirty="0"/>
              <a:t>12</a:t>
            </a:r>
            <a:r>
              <a:rPr lang="en-US" sz="1950" b="1" dirty="0"/>
              <a:t>O</a:t>
            </a:r>
            <a:r>
              <a:rPr lang="en-US" sz="1950" b="1" baseline="-25000" dirty="0"/>
              <a:t>6</a:t>
            </a:r>
            <a:r>
              <a:rPr lang="en-US" sz="1950" b="1" dirty="0"/>
              <a:t>(</a:t>
            </a:r>
            <a:r>
              <a:rPr lang="en-US" sz="1950" b="1" dirty="0" err="1"/>
              <a:t>aq</a:t>
            </a:r>
            <a:r>
              <a:rPr lang="en-US" sz="1950" b="1" dirty="0"/>
              <a:t>) + 6O</a:t>
            </a:r>
            <a:r>
              <a:rPr lang="en-US" sz="1950" b="1" baseline="-25000" dirty="0"/>
              <a:t>2</a:t>
            </a:r>
            <a:r>
              <a:rPr lang="en-US" sz="1950" b="1" dirty="0"/>
              <a:t>(g)</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3894002"/>
            <a:ext cx="4114800" cy="2743200"/>
          </a:xfrm>
          <a:prstGeom prst="rect">
            <a:avLst/>
          </a:prstGeom>
        </p:spPr>
      </p:pic>
    </p:spTree>
    <p:extLst>
      <p:ext uri="{BB962C8B-B14F-4D97-AF65-F5344CB8AC3E}">
        <p14:creationId xmlns:p14="http://schemas.microsoft.com/office/powerpoint/2010/main" val="362791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2787" y="77947"/>
            <a:ext cx="1451060" cy="1519985"/>
          </a:xfrm>
          <a:prstGeom prst="rect">
            <a:avLst/>
          </a:prstGeom>
        </p:spPr>
      </p:pic>
      <p:pic>
        <p:nvPicPr>
          <p:cNvPr id="7" name="Picture 6"/>
          <p:cNvPicPr>
            <a:picLocks noChangeAspect="1"/>
          </p:cNvPicPr>
          <p:nvPr/>
        </p:nvPicPr>
        <p:blipFill>
          <a:blip r:embed="rId3">
            <a:duotone>
              <a:schemeClr val="bg2">
                <a:shade val="45000"/>
                <a:satMod val="135000"/>
              </a:schemeClr>
              <a:prstClr val="white"/>
            </a:duotone>
          </a:blip>
          <a:stretch>
            <a:fillRect/>
          </a:stretch>
        </p:blipFill>
        <p:spPr>
          <a:xfrm>
            <a:off x="2810813" y="994855"/>
            <a:ext cx="3314198" cy="4828750"/>
          </a:xfrm>
          <a:prstGeom prst="rect">
            <a:avLst/>
          </a:prstGeom>
        </p:spPr>
      </p:pic>
      <p:sp>
        <p:nvSpPr>
          <p:cNvPr id="4" name="Title 3"/>
          <p:cNvSpPr>
            <a:spLocks noGrp="1"/>
          </p:cNvSpPr>
          <p:nvPr>
            <p:ph type="title"/>
          </p:nvPr>
        </p:nvSpPr>
        <p:spPr>
          <a:xfrm>
            <a:off x="255163" y="34171"/>
            <a:ext cx="7886700" cy="1325563"/>
          </a:xfrm>
        </p:spPr>
        <p:txBody>
          <a:bodyPr/>
          <a:lstStyle/>
          <a:p>
            <a:r>
              <a:rPr lang="en-US" dirty="0" smtClean="0">
                <a:latin typeface="Arial Black" panose="020B0A04020102020204" pitchFamily="34" charset="0"/>
              </a:rPr>
              <a:t>Reaction 3</a:t>
            </a:r>
            <a:endParaRPr lang="en-US" dirty="0">
              <a:latin typeface="Arial Black" panose="020B0A04020102020204" pitchFamily="34" charset="0"/>
            </a:endParaRPr>
          </a:p>
        </p:txBody>
      </p:sp>
      <p:sp>
        <p:nvSpPr>
          <p:cNvPr id="8" name="TextBox 7"/>
          <p:cNvSpPr txBox="1"/>
          <p:nvPr/>
        </p:nvSpPr>
        <p:spPr>
          <a:xfrm>
            <a:off x="373487" y="979468"/>
            <a:ext cx="8680360" cy="5878532"/>
          </a:xfrm>
          <a:prstGeom prst="rect">
            <a:avLst/>
          </a:prstGeom>
          <a:noFill/>
        </p:spPr>
        <p:txBody>
          <a:bodyPr wrap="square" rtlCol="0">
            <a:spAutoFit/>
          </a:bodyPr>
          <a:lstStyle/>
          <a:p>
            <a:r>
              <a:rPr lang="en-US" sz="2600" b="1" dirty="0"/>
              <a:t>Hand warmer</a:t>
            </a:r>
          </a:p>
          <a:p>
            <a:r>
              <a:rPr lang="en-US" sz="1400" b="1" dirty="0"/>
              <a:t>IRON POWDER</a:t>
            </a:r>
            <a:endParaRPr lang="en-US" sz="1400" dirty="0"/>
          </a:p>
          <a:p>
            <a:r>
              <a:rPr lang="en-US" sz="1400" dirty="0"/>
              <a:t>Oxygen in the air reacts with this powder to yield iron oxide—rust—and heat. These </a:t>
            </a:r>
            <a:r>
              <a:rPr lang="en-US" sz="1400" dirty="0" err="1"/>
              <a:t>hotties</a:t>
            </a:r>
            <a:r>
              <a:rPr lang="en-US" sz="1400" dirty="0"/>
              <a:t> can reach up to 163 degrees Fahrenheit; military-grade warmers (for heating MREs) can get to upwards of 200 degrees. Manufacturers produce iron powder by either crushing iron or spraying a molten stream with water. Fun fact: We eat about 2 million pounds of iron powder each year in our favorite (fortified) breakfast cereals. Yum!</a:t>
            </a:r>
          </a:p>
          <a:p>
            <a:r>
              <a:rPr lang="en-US" sz="1400" b="1" dirty="0"/>
              <a:t>MICROPOROUS POUCH</a:t>
            </a:r>
            <a:endParaRPr lang="en-US" sz="1400" dirty="0"/>
          </a:p>
          <a:p>
            <a:r>
              <a:rPr lang="en-US" sz="1400" dirty="0"/>
              <a:t>Open the plastic packaging and air seeps in through the fabric pouch, setting off the chemistry that heats things up. More pores mean more air, so the pouch for toe warmers has more holes than the one for hands (since, you know, tight stinky snow boots have less circulation).</a:t>
            </a:r>
          </a:p>
          <a:p>
            <a:r>
              <a:rPr lang="en-US" sz="1400" b="1" dirty="0"/>
              <a:t>ACTIVATED CHARCOAL</a:t>
            </a:r>
            <a:endParaRPr lang="en-US" sz="1400" dirty="0"/>
          </a:p>
          <a:p>
            <a:r>
              <a:rPr lang="en-US" sz="1400" dirty="0"/>
              <a:t>This porous material holds the water necessary for the oxidizing reaction to occur. It's also thermally conductive, so it helps spread heat evenly. To make it, heat charcoal in the presence of an oxidizer. It expands to create millions of tiny pores between its carbon atoms, increasing the surface area to as much as 2,000 square meters per gram. A pound of activated charcoal has the same surface area as six football fields—that's a lot of crannies for storing water.</a:t>
            </a:r>
          </a:p>
          <a:p>
            <a:r>
              <a:rPr lang="en-US" sz="1400" b="1" dirty="0"/>
              <a:t>SODIUM CHLORIDE</a:t>
            </a:r>
            <a:endParaRPr lang="en-US" sz="1400" dirty="0"/>
          </a:p>
          <a:p>
            <a:r>
              <a:rPr lang="en-US" sz="1400" dirty="0"/>
              <a:t>Like in your kitchen, salt amplifies things. As a </a:t>
            </a:r>
            <a:r>
              <a:rPr lang="en-US" sz="1400" dirty="0" err="1"/>
              <a:t>de-icer</a:t>
            </a:r>
            <a:r>
              <a:rPr lang="en-US" sz="1400" dirty="0"/>
              <a:t> in snowy cities, salt can cause car underbellies to corrode. Here too </a:t>
            </a:r>
            <a:r>
              <a:rPr lang="en-US" sz="1400" dirty="0" err="1"/>
              <a:t>NaCl</a:t>
            </a:r>
            <a:r>
              <a:rPr lang="en-US" sz="1400" dirty="0"/>
              <a:t> (with an assist from H</a:t>
            </a:r>
            <a:r>
              <a:rPr lang="en-US" sz="1400" baseline="-25000" dirty="0"/>
              <a:t>2</a:t>
            </a:r>
            <a:r>
              <a:rPr lang="en-US" sz="1400" dirty="0"/>
              <a:t>O) is a handy catalyst that kicks the rust reaction into gear.</a:t>
            </a:r>
          </a:p>
          <a:p>
            <a:r>
              <a:rPr lang="en-US" sz="1400" b="1" dirty="0"/>
              <a:t>VERMICULITE</a:t>
            </a:r>
            <a:endParaRPr lang="en-US" sz="1400" dirty="0"/>
          </a:p>
          <a:p>
            <a:r>
              <a:rPr lang="en-US" sz="1400" dirty="0"/>
              <a:t>With a name derived from the Latin word </a:t>
            </a:r>
            <a:r>
              <a:rPr lang="en-US" sz="1400" i="1" dirty="0" err="1"/>
              <a:t>vermiculus</a:t>
            </a:r>
            <a:r>
              <a:rPr lang="en-US" sz="1400" dirty="0"/>
              <a:t>, little worm, this hydrated magnesium aluminum silicate expands when heated and looks like, well, worms. The result is a light, highly absorbent, chemically inert, odorless, and fire-resistant </a:t>
            </a:r>
            <a:r>
              <a:rPr lang="en-US" sz="1400" dirty="0" err="1"/>
              <a:t>supermaterial</a:t>
            </a:r>
            <a:r>
              <a:rPr lang="en-US" sz="1400" dirty="0"/>
              <a:t>. It's a great insulator, both here and in some building materials. Along with the activated charcoal, it helps diffuse the iron powder so the filings don't burn too quickly (and sear your skin). Herpetologists use this stuff to keep incubating reptile eggs cozy—your warm-blooded hands should be no </a:t>
            </a:r>
            <a:r>
              <a:rPr lang="en-US" sz="1400" dirty="0" err="1"/>
              <a:t>proble</a:t>
            </a:r>
            <a:endParaRPr lang="en-US" sz="1400" dirty="0"/>
          </a:p>
          <a:p>
            <a:endParaRPr lang="en-US" sz="1400" b="1" dirty="0"/>
          </a:p>
          <a:p>
            <a:endParaRPr lang="en-US" sz="1400" dirty="0"/>
          </a:p>
        </p:txBody>
      </p:sp>
      <p:sp>
        <p:nvSpPr>
          <p:cNvPr id="3" name="Rectangle 2"/>
          <p:cNvSpPr/>
          <p:nvPr/>
        </p:nvSpPr>
        <p:spPr>
          <a:xfrm>
            <a:off x="373487" y="6383531"/>
            <a:ext cx="4302012" cy="300082"/>
          </a:xfrm>
          <a:prstGeom prst="rect">
            <a:avLst/>
          </a:prstGeom>
        </p:spPr>
        <p:txBody>
          <a:bodyPr wrap="none">
            <a:spAutoFit/>
          </a:bodyPr>
          <a:lstStyle/>
          <a:p>
            <a:r>
              <a:rPr lang="en-US" sz="1350" dirty="0">
                <a:hlinkClick r:id="rId4"/>
              </a:rPr>
              <a:t>http://www.wired.com/2014/12/whats-inside-hot-hands/</a:t>
            </a:r>
            <a:r>
              <a:rPr lang="en-US" sz="1350" dirty="0"/>
              <a:t> </a:t>
            </a:r>
          </a:p>
        </p:txBody>
      </p:sp>
    </p:spTree>
    <p:extLst>
      <p:ext uri="{BB962C8B-B14F-4D97-AF65-F5344CB8AC3E}">
        <p14:creationId xmlns:p14="http://schemas.microsoft.com/office/powerpoint/2010/main" val="359304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duotone>
              <a:schemeClr val="bg2">
                <a:shade val="45000"/>
                <a:satMod val="135000"/>
              </a:schemeClr>
              <a:prstClr val="white"/>
            </a:duotone>
          </a:blip>
          <a:stretch>
            <a:fillRect/>
          </a:stretch>
        </p:blipFill>
        <p:spPr>
          <a:xfrm>
            <a:off x="2810813" y="994855"/>
            <a:ext cx="3314198" cy="4828750"/>
          </a:xfrm>
          <a:prstGeom prst="rect">
            <a:avLst/>
          </a:prstGeom>
        </p:spPr>
      </p:pic>
      <p:sp>
        <p:nvSpPr>
          <p:cNvPr id="4" name="Title 3"/>
          <p:cNvSpPr>
            <a:spLocks noGrp="1"/>
          </p:cNvSpPr>
          <p:nvPr>
            <p:ph type="title"/>
          </p:nvPr>
        </p:nvSpPr>
        <p:spPr>
          <a:xfrm>
            <a:off x="628650" y="365126"/>
            <a:ext cx="8300328" cy="1325563"/>
          </a:xfrm>
        </p:spPr>
        <p:txBody>
          <a:bodyPr/>
          <a:lstStyle/>
          <a:p>
            <a:r>
              <a:rPr lang="en-US" dirty="0" smtClean="0">
                <a:latin typeface="Arial Black" panose="020B0A04020102020204" pitchFamily="34" charset="0"/>
              </a:rPr>
              <a:t>Reaction 4</a:t>
            </a:r>
            <a:r>
              <a:rPr lang="en-US" dirty="0">
                <a:latin typeface="Arial Black" panose="020B0A04020102020204" pitchFamily="34" charset="0"/>
              </a:rPr>
              <a:t> </a:t>
            </a:r>
            <a:r>
              <a:rPr lang="en-US" dirty="0" smtClean="0">
                <a:latin typeface="Arial Black" panose="020B0A04020102020204" pitchFamily="34" charset="0"/>
              </a:rPr>
              <a:t>   	Reaction 5</a:t>
            </a:r>
            <a:endParaRPr lang="en-US" dirty="0">
              <a:latin typeface="Arial Black" panose="020B0A04020102020204" pitchFamily="34" charset="0"/>
            </a:endParaRPr>
          </a:p>
        </p:txBody>
      </p:sp>
      <p:sp>
        <p:nvSpPr>
          <p:cNvPr id="8" name="TextBox 7"/>
          <p:cNvSpPr txBox="1"/>
          <p:nvPr/>
        </p:nvSpPr>
        <p:spPr>
          <a:xfrm>
            <a:off x="540241" y="2384215"/>
            <a:ext cx="3723536" cy="2031325"/>
          </a:xfrm>
          <a:prstGeom prst="rect">
            <a:avLst/>
          </a:prstGeom>
          <a:noFill/>
        </p:spPr>
        <p:txBody>
          <a:bodyPr wrap="square" rtlCol="0">
            <a:spAutoFit/>
          </a:bodyPr>
          <a:lstStyle/>
          <a:p>
            <a:r>
              <a:rPr lang="en-US" sz="2100" dirty="0"/>
              <a:t>The reaction of barium hydroxide </a:t>
            </a:r>
            <a:r>
              <a:rPr lang="en-US" sz="2100" dirty="0" err="1"/>
              <a:t>octahydrate</a:t>
            </a:r>
            <a:r>
              <a:rPr lang="en-US" sz="2100" dirty="0"/>
              <a:t> crystals with dry ammonium nitrate.</a:t>
            </a:r>
          </a:p>
          <a:p>
            <a:endParaRPr lang="en-US" sz="2100" dirty="0"/>
          </a:p>
          <a:p>
            <a:r>
              <a:rPr lang="en-US" sz="2100" dirty="0"/>
              <a:t>Ba(OH)</a:t>
            </a:r>
            <a:r>
              <a:rPr lang="en-US" sz="2100" baseline="-25000" dirty="0"/>
              <a:t>2</a:t>
            </a:r>
            <a:r>
              <a:rPr lang="en-US" sz="2100" dirty="0"/>
              <a:t> 8H</a:t>
            </a:r>
            <a:r>
              <a:rPr lang="en-US" sz="2100" baseline="-25000" dirty="0"/>
              <a:t>2</a:t>
            </a:r>
            <a:r>
              <a:rPr lang="en-US" sz="2100" dirty="0"/>
              <a:t>O + 2NH</a:t>
            </a:r>
            <a:r>
              <a:rPr lang="en-US" sz="2100" baseline="-25000" dirty="0"/>
              <a:t>4</a:t>
            </a:r>
            <a:r>
              <a:rPr lang="en-US" sz="2100" dirty="0"/>
              <a:t>NO</a:t>
            </a:r>
            <a:r>
              <a:rPr lang="en-US" sz="2100" baseline="-25000" dirty="0"/>
              <a:t>3</a:t>
            </a:r>
            <a:r>
              <a:rPr lang="en-US" sz="2100" dirty="0"/>
              <a:t> </a:t>
            </a:r>
            <a:r>
              <a:rPr lang="en-US" sz="2100" dirty="0">
                <a:sym typeface="Wingdings" panose="05000000000000000000" pitchFamily="2" charset="2"/>
              </a:rPr>
              <a:t> Ba(NO</a:t>
            </a:r>
            <a:r>
              <a:rPr lang="en-US" sz="2100" baseline="-25000" dirty="0">
                <a:sym typeface="Wingdings" panose="05000000000000000000" pitchFamily="2" charset="2"/>
              </a:rPr>
              <a:t>3</a:t>
            </a:r>
            <a:r>
              <a:rPr lang="en-US" sz="2100" dirty="0">
                <a:sym typeface="Wingdings" panose="05000000000000000000" pitchFamily="2" charset="2"/>
              </a:rPr>
              <a:t>)</a:t>
            </a:r>
            <a:r>
              <a:rPr lang="en-US" sz="2100" baseline="-25000" dirty="0">
                <a:sym typeface="Wingdings" panose="05000000000000000000" pitchFamily="2" charset="2"/>
              </a:rPr>
              <a:t>2</a:t>
            </a:r>
            <a:r>
              <a:rPr lang="en-US" sz="2100" dirty="0">
                <a:sym typeface="Wingdings" panose="05000000000000000000" pitchFamily="2" charset="2"/>
              </a:rPr>
              <a:t> + 2NH</a:t>
            </a:r>
            <a:r>
              <a:rPr lang="en-US" sz="2100" baseline="-25000" dirty="0">
                <a:sym typeface="Wingdings" panose="05000000000000000000" pitchFamily="2" charset="2"/>
              </a:rPr>
              <a:t>3</a:t>
            </a:r>
            <a:r>
              <a:rPr lang="en-US" sz="2100" dirty="0">
                <a:sym typeface="Wingdings" panose="05000000000000000000" pitchFamily="2" charset="2"/>
              </a:rPr>
              <a:t> + 10 H</a:t>
            </a:r>
            <a:r>
              <a:rPr lang="en-US" sz="2100" baseline="-25000" dirty="0">
                <a:sym typeface="Wingdings" panose="05000000000000000000" pitchFamily="2" charset="2"/>
              </a:rPr>
              <a:t>2</a:t>
            </a:r>
            <a:r>
              <a:rPr lang="en-US" sz="2100" dirty="0">
                <a:sym typeface="Wingdings" panose="05000000000000000000" pitchFamily="2" charset="2"/>
              </a:rPr>
              <a:t>O</a:t>
            </a:r>
            <a:endParaRPr lang="en-US" sz="1950" dirty="0"/>
          </a:p>
        </p:txBody>
      </p:sp>
      <p:sp>
        <p:nvSpPr>
          <p:cNvPr id="9" name="Rectangle 8"/>
          <p:cNvSpPr/>
          <p:nvPr/>
        </p:nvSpPr>
        <p:spPr>
          <a:xfrm>
            <a:off x="1224742" y="1503016"/>
            <a:ext cx="6874820" cy="692497"/>
          </a:xfrm>
          <a:prstGeom prst="rect">
            <a:avLst/>
          </a:prstGeom>
        </p:spPr>
        <p:txBody>
          <a:bodyPr wrap="square">
            <a:spAutoFit/>
          </a:bodyPr>
          <a:lstStyle/>
          <a:p>
            <a:pPr algn="ctr"/>
            <a:r>
              <a:rPr lang="en-US" sz="1950" b="1" dirty="0">
                <a:hlinkClick r:id="rId3"/>
              </a:rPr>
              <a:t>http://www.kentchemistry.com/links/Matter/EndoExo.htm</a:t>
            </a:r>
            <a:endParaRPr lang="en-US" sz="1950" b="1" dirty="0"/>
          </a:p>
          <a:p>
            <a:pPr algn="ctr"/>
            <a:r>
              <a:rPr lang="en-US" sz="1950" b="1" dirty="0"/>
              <a:t>Scroll down to the two videos and watch them. </a:t>
            </a:r>
          </a:p>
        </p:txBody>
      </p:sp>
      <p:sp>
        <p:nvSpPr>
          <p:cNvPr id="10" name="TextBox 9"/>
          <p:cNvSpPr txBox="1"/>
          <p:nvPr/>
        </p:nvSpPr>
        <p:spPr>
          <a:xfrm>
            <a:off x="4900615" y="2402304"/>
            <a:ext cx="4009109" cy="1708160"/>
          </a:xfrm>
          <a:prstGeom prst="rect">
            <a:avLst/>
          </a:prstGeom>
          <a:noFill/>
        </p:spPr>
        <p:txBody>
          <a:bodyPr wrap="square" rtlCol="0">
            <a:spAutoFit/>
          </a:bodyPr>
          <a:lstStyle/>
          <a:p>
            <a:r>
              <a:rPr lang="en-US" sz="2100" dirty="0"/>
              <a:t>The combustion of Acetone peroxide.</a:t>
            </a:r>
          </a:p>
          <a:p>
            <a:endParaRPr lang="en-US" sz="2100" dirty="0"/>
          </a:p>
          <a:p>
            <a:r>
              <a:rPr lang="en-US" sz="2100" dirty="0"/>
              <a:t>2C</a:t>
            </a:r>
            <a:r>
              <a:rPr lang="en-US" sz="2100" baseline="-25000" dirty="0"/>
              <a:t>9</a:t>
            </a:r>
            <a:r>
              <a:rPr lang="en-US" sz="2100" dirty="0"/>
              <a:t>H</a:t>
            </a:r>
            <a:r>
              <a:rPr lang="en-US" sz="2100" baseline="-25000" dirty="0"/>
              <a:t>18</a:t>
            </a:r>
            <a:r>
              <a:rPr lang="en-US" sz="2100" dirty="0"/>
              <a:t>O</a:t>
            </a:r>
            <a:r>
              <a:rPr lang="en-US" sz="2100" baseline="-25000" dirty="0"/>
              <a:t>6</a:t>
            </a:r>
            <a:r>
              <a:rPr lang="en-US" sz="2100" dirty="0"/>
              <a:t> + 27O</a:t>
            </a:r>
            <a:r>
              <a:rPr lang="en-US" sz="2100" baseline="-25000" dirty="0"/>
              <a:t>2</a:t>
            </a:r>
            <a:r>
              <a:rPr lang="en-US" sz="2100" dirty="0"/>
              <a:t> </a:t>
            </a:r>
            <a:r>
              <a:rPr lang="en-US" sz="2100" dirty="0">
                <a:sym typeface="Wingdings" panose="05000000000000000000" pitchFamily="2" charset="2"/>
              </a:rPr>
              <a:t> 18CO</a:t>
            </a:r>
            <a:r>
              <a:rPr lang="en-US" sz="2100" baseline="-25000" dirty="0">
                <a:sym typeface="Wingdings" panose="05000000000000000000" pitchFamily="2" charset="2"/>
              </a:rPr>
              <a:t>2</a:t>
            </a:r>
            <a:r>
              <a:rPr lang="en-US" sz="2100" dirty="0">
                <a:sym typeface="Wingdings" panose="05000000000000000000" pitchFamily="2" charset="2"/>
              </a:rPr>
              <a:t> + 18 H</a:t>
            </a:r>
            <a:r>
              <a:rPr lang="en-US" sz="2100" baseline="-25000" dirty="0">
                <a:sym typeface="Wingdings" panose="05000000000000000000" pitchFamily="2" charset="2"/>
              </a:rPr>
              <a:t>2</a:t>
            </a:r>
            <a:r>
              <a:rPr lang="en-US" sz="2100" dirty="0">
                <a:sym typeface="Wingdings" panose="05000000000000000000" pitchFamily="2" charset="2"/>
              </a:rPr>
              <a:t>O</a:t>
            </a:r>
            <a:endParaRPr lang="en-US" sz="1950" dirty="0"/>
          </a:p>
        </p:txBody>
      </p:sp>
      <p:cxnSp>
        <p:nvCxnSpPr>
          <p:cNvPr id="5" name="Straight Connector 4"/>
          <p:cNvCxnSpPr/>
          <p:nvPr/>
        </p:nvCxnSpPr>
        <p:spPr>
          <a:xfrm>
            <a:off x="4491843" y="1028566"/>
            <a:ext cx="0" cy="4676361"/>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a:stretch>
            <a:fillRect/>
          </a:stretch>
        </p:blipFill>
        <p:spPr>
          <a:xfrm>
            <a:off x="1663821" y="4415540"/>
            <a:ext cx="1476375" cy="2409825"/>
          </a:xfrm>
          <a:prstGeom prst="rect">
            <a:avLst/>
          </a:prstGeom>
        </p:spPr>
      </p:pic>
      <p:pic>
        <p:nvPicPr>
          <p:cNvPr id="11" name="Picture 10"/>
          <p:cNvPicPr>
            <a:picLocks noChangeAspect="1"/>
          </p:cNvPicPr>
          <p:nvPr/>
        </p:nvPicPr>
        <p:blipFill>
          <a:blip r:embed="rId5"/>
          <a:stretch>
            <a:fillRect/>
          </a:stretch>
        </p:blipFill>
        <p:spPr>
          <a:xfrm>
            <a:off x="5088899" y="4200161"/>
            <a:ext cx="3448050" cy="2552700"/>
          </a:xfrm>
          <a:prstGeom prst="rect">
            <a:avLst/>
          </a:prstGeom>
        </p:spPr>
      </p:pic>
    </p:spTree>
    <p:extLst>
      <p:ext uri="{BB962C8B-B14F-4D97-AF65-F5344CB8AC3E}">
        <p14:creationId xmlns:p14="http://schemas.microsoft.com/office/powerpoint/2010/main" val="29264830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579</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Black</vt:lpstr>
      <vt:lpstr>Calibri</vt:lpstr>
      <vt:lpstr>Calibri Light</vt:lpstr>
      <vt:lpstr>Wingdings</vt:lpstr>
      <vt:lpstr>Office Theme</vt:lpstr>
      <vt:lpstr>Reaction 1</vt:lpstr>
      <vt:lpstr>Reaction 2</vt:lpstr>
      <vt:lpstr>Reaction 3</vt:lpstr>
      <vt:lpstr>Reaction 4     Reaction 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Reaction 1</dc:title>
  <dc:creator>Eng, Breanna</dc:creator>
  <cp:lastModifiedBy>Eng, Breanna</cp:lastModifiedBy>
  <cp:revision>7</cp:revision>
  <dcterms:created xsi:type="dcterms:W3CDTF">2015-02-26T03:24:48Z</dcterms:created>
  <dcterms:modified xsi:type="dcterms:W3CDTF">2015-02-26T04:07:30Z</dcterms:modified>
</cp:coreProperties>
</file>