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CE2-A12E-4E88-A1C9-C55818AF653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D501-9639-4AE5-9431-A1A026CB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2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FCE2-A12E-4E88-A1C9-C55818AF6535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DD501-9639-4AE5-9431-A1A026CB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Spontaneity, Entropy</a:t>
            </a:r>
            <a:b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Free Energy</a:t>
            </a:r>
            <a:endParaRPr lang="en-US" sz="5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Calculating Free Energy: Method #2</a:t>
            </a:r>
            <a:r>
              <a:rPr lang="en-US" sz="4000" smtClean="0"/>
              <a:t> </a:t>
            </a:r>
            <a:endParaRPr 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Calculating Free Energy </a:t>
            </a:r>
            <a:br>
              <a:rPr 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Method #3</a:t>
            </a:r>
            <a:r>
              <a:rPr lang="en-US" sz="4000" smtClean="0"/>
              <a:t> </a:t>
            </a:r>
            <a:endParaRPr 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Dependence of Free Energy on Pressure</a:t>
            </a:r>
            <a:r>
              <a:rPr lang="en-US" sz="4000" smtClean="0"/>
              <a:t> </a:t>
            </a:r>
            <a:endParaRPr lang="en-U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Free Energy and Equilibrium</a:t>
            </a:r>
            <a:endParaRPr lang="en-US" sz="3600" b="1" u="sng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0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Temperature Dependence of K</a:t>
            </a:r>
            <a:endParaRPr lang="en-US" sz="4000" b="1" u="sng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8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Free Energy and Work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Spontaneous Processes and Entropy</a:t>
            </a:r>
            <a:endParaRPr lang="en-US" sz="3600" b="1" u="sng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Entropy (S)</a:t>
            </a:r>
            <a:endParaRPr lang="en-US" b="1" u="sng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Positional Entropy</a:t>
            </a:r>
            <a:endParaRPr lang="en-US" b="1" u="sng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Second Law of Thermodynamics</a:t>
            </a:r>
            <a:endParaRPr lang="en-US" sz="4000" b="1" u="sng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</a:t>
            </a:r>
            <a:r>
              <a:rPr 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H, </a:t>
            </a:r>
            <a:r>
              <a:rPr 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</a:t>
            </a:r>
            <a:r>
              <a:rPr 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S, </a:t>
            </a:r>
            <a:r>
              <a:rPr 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</a:t>
            </a:r>
            <a:r>
              <a:rPr 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 and Spontaneity</a:t>
            </a: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Calculating Entropy Change in a Reaction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SMARTInkShape-Group1"/>
          <p:cNvGrpSpPr/>
          <p:nvPr/>
        </p:nvGrpSpPr>
        <p:grpSpPr>
          <a:xfrm>
            <a:off x="1660922" y="2848570"/>
            <a:ext cx="3562946" cy="410767"/>
            <a:chOff x="1660922" y="2848570"/>
            <a:chExt cx="3562946" cy="410767"/>
          </a:xfrm>
        </p:grpSpPr>
        <p:sp>
          <p:nvSpPr>
            <p:cNvPr id="4" name="SMARTInkShape-1"/>
            <p:cNvSpPr/>
            <p:nvPr/>
          </p:nvSpPr>
          <p:spPr>
            <a:xfrm>
              <a:off x="1660922" y="2848570"/>
              <a:ext cx="17860" cy="321470"/>
            </a:xfrm>
            <a:custGeom>
              <a:avLst/>
              <a:gdLst/>
              <a:ahLst/>
              <a:cxnLst/>
              <a:rect l="0" t="0" r="0" b="0"/>
              <a:pathLst>
                <a:path w="17860" h="321470">
                  <a:moveTo>
                    <a:pt x="0" y="0"/>
                  </a:moveTo>
                  <a:lnTo>
                    <a:pt x="992" y="38584"/>
                  </a:lnTo>
                  <a:lnTo>
                    <a:pt x="7067" y="76229"/>
                  </a:lnTo>
                  <a:lnTo>
                    <a:pt x="11024" y="107584"/>
                  </a:lnTo>
                  <a:lnTo>
                    <a:pt x="14821" y="138104"/>
                  </a:lnTo>
                  <a:lnTo>
                    <a:pt x="16509" y="171513"/>
                  </a:lnTo>
                  <a:lnTo>
                    <a:pt x="17459" y="209569"/>
                  </a:lnTo>
                  <a:lnTo>
                    <a:pt x="17741" y="244437"/>
                  </a:lnTo>
                  <a:lnTo>
                    <a:pt x="17824" y="284644"/>
                  </a:lnTo>
                  <a:lnTo>
                    <a:pt x="17859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/>
          </p:nvSpPr>
          <p:spPr>
            <a:xfrm>
              <a:off x="1812726" y="2920008"/>
              <a:ext cx="35720" cy="339329"/>
            </a:xfrm>
            <a:custGeom>
              <a:avLst/>
              <a:gdLst/>
              <a:ahLst/>
              <a:cxnLst/>
              <a:rect l="0" t="0" r="0" b="0"/>
              <a:pathLst>
                <a:path w="35720" h="339329">
                  <a:moveTo>
                    <a:pt x="0" y="0"/>
                  </a:moveTo>
                  <a:lnTo>
                    <a:pt x="0" y="41131"/>
                  </a:lnTo>
                  <a:lnTo>
                    <a:pt x="0" y="79378"/>
                  </a:lnTo>
                  <a:lnTo>
                    <a:pt x="0" y="117446"/>
                  </a:lnTo>
                  <a:lnTo>
                    <a:pt x="993" y="152409"/>
                  </a:lnTo>
                  <a:lnTo>
                    <a:pt x="4741" y="187792"/>
                  </a:lnTo>
                  <a:lnTo>
                    <a:pt x="7689" y="226959"/>
                  </a:lnTo>
                  <a:lnTo>
                    <a:pt x="14822" y="265868"/>
                  </a:lnTo>
                  <a:lnTo>
                    <a:pt x="22200" y="304715"/>
                  </a:lnTo>
                  <a:lnTo>
                    <a:pt x="26670" y="337282"/>
                  </a:lnTo>
                  <a:lnTo>
                    <a:pt x="27702" y="337964"/>
                  </a:lnTo>
                  <a:lnTo>
                    <a:pt x="35719" y="339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/>
            <p:cNvSpPr/>
            <p:nvPr/>
          </p:nvSpPr>
          <p:spPr>
            <a:xfrm>
              <a:off x="1678781" y="3062883"/>
              <a:ext cx="151806" cy="1"/>
            </a:xfrm>
            <a:custGeom>
              <a:avLst/>
              <a:gdLst/>
              <a:ahLst/>
              <a:cxnLst/>
              <a:rect l="0" t="0" r="0" b="0"/>
              <a:pathLst>
                <a:path w="151806" h="1">
                  <a:moveTo>
                    <a:pt x="0" y="0"/>
                  </a:moveTo>
                  <a:lnTo>
                    <a:pt x="39902" y="0"/>
                  </a:lnTo>
                  <a:lnTo>
                    <a:pt x="80657" y="0"/>
                  </a:lnTo>
                  <a:lnTo>
                    <a:pt x="119819" y="0"/>
                  </a:lnTo>
                  <a:lnTo>
                    <a:pt x="1518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/>
            <p:cNvSpPr/>
            <p:nvPr/>
          </p:nvSpPr>
          <p:spPr>
            <a:xfrm>
              <a:off x="1946672" y="3134430"/>
              <a:ext cx="125016" cy="71329"/>
            </a:xfrm>
            <a:custGeom>
              <a:avLst/>
              <a:gdLst/>
              <a:ahLst/>
              <a:cxnLst/>
              <a:rect l="0" t="0" r="0" b="0"/>
              <a:pathLst>
                <a:path w="125016" h="71329">
                  <a:moveTo>
                    <a:pt x="0" y="17749"/>
                  </a:moveTo>
                  <a:lnTo>
                    <a:pt x="0" y="13009"/>
                  </a:lnTo>
                  <a:lnTo>
                    <a:pt x="992" y="11613"/>
                  </a:lnTo>
                  <a:lnTo>
                    <a:pt x="2646" y="10681"/>
                  </a:lnTo>
                  <a:lnTo>
                    <a:pt x="9094" y="9065"/>
                  </a:lnTo>
                  <a:lnTo>
                    <a:pt x="13302" y="8929"/>
                  </a:lnTo>
                  <a:lnTo>
                    <a:pt x="41918" y="724"/>
                  </a:lnTo>
                  <a:lnTo>
                    <a:pt x="64145" y="0"/>
                  </a:lnTo>
                  <a:lnTo>
                    <a:pt x="66576" y="956"/>
                  </a:lnTo>
                  <a:lnTo>
                    <a:pt x="68196" y="2585"/>
                  </a:lnTo>
                  <a:lnTo>
                    <a:pt x="69276" y="4663"/>
                  </a:lnTo>
                  <a:lnTo>
                    <a:pt x="70989" y="6049"/>
                  </a:lnTo>
                  <a:lnTo>
                    <a:pt x="75538" y="7588"/>
                  </a:lnTo>
                  <a:lnTo>
                    <a:pt x="77147" y="8991"/>
                  </a:lnTo>
                  <a:lnTo>
                    <a:pt x="79943" y="16400"/>
                  </a:lnTo>
                  <a:lnTo>
                    <a:pt x="75501" y="22091"/>
                  </a:lnTo>
                  <a:lnTo>
                    <a:pt x="70598" y="24640"/>
                  </a:lnTo>
                  <a:lnTo>
                    <a:pt x="67901" y="25319"/>
                  </a:lnTo>
                  <a:lnTo>
                    <a:pt x="37558" y="42072"/>
                  </a:lnTo>
                  <a:lnTo>
                    <a:pt x="12042" y="52083"/>
                  </a:lnTo>
                  <a:lnTo>
                    <a:pt x="1514" y="61035"/>
                  </a:lnTo>
                  <a:lnTo>
                    <a:pt x="2002" y="62482"/>
                  </a:lnTo>
                  <a:lnTo>
                    <a:pt x="5189" y="66734"/>
                  </a:lnTo>
                  <a:lnTo>
                    <a:pt x="9913" y="69286"/>
                  </a:lnTo>
                  <a:lnTo>
                    <a:pt x="25770" y="70925"/>
                  </a:lnTo>
                  <a:lnTo>
                    <a:pt x="66591" y="71304"/>
                  </a:lnTo>
                  <a:lnTo>
                    <a:pt x="108323" y="71325"/>
                  </a:lnTo>
                  <a:lnTo>
                    <a:pt x="125015" y="71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/>
            <p:cNvSpPr/>
            <p:nvPr/>
          </p:nvSpPr>
          <p:spPr>
            <a:xfrm>
              <a:off x="2216457" y="2876805"/>
              <a:ext cx="236951" cy="248318"/>
            </a:xfrm>
            <a:custGeom>
              <a:avLst/>
              <a:gdLst/>
              <a:ahLst/>
              <a:cxnLst/>
              <a:rect l="0" t="0" r="0" b="0"/>
              <a:pathLst>
                <a:path w="236951" h="248318">
                  <a:moveTo>
                    <a:pt x="24894" y="43203"/>
                  </a:moveTo>
                  <a:lnTo>
                    <a:pt x="20154" y="47943"/>
                  </a:lnTo>
                  <a:lnTo>
                    <a:pt x="17827" y="52916"/>
                  </a:lnTo>
                  <a:lnTo>
                    <a:pt x="8945" y="97034"/>
                  </a:lnTo>
                  <a:lnTo>
                    <a:pt x="4955" y="114715"/>
                  </a:lnTo>
                  <a:lnTo>
                    <a:pt x="135" y="132521"/>
                  </a:lnTo>
                  <a:lnTo>
                    <a:pt x="0" y="145408"/>
                  </a:lnTo>
                  <a:lnTo>
                    <a:pt x="10653" y="181861"/>
                  </a:lnTo>
                  <a:lnTo>
                    <a:pt x="24979" y="210058"/>
                  </a:lnTo>
                  <a:lnTo>
                    <a:pt x="31877" y="217571"/>
                  </a:lnTo>
                  <a:lnTo>
                    <a:pt x="63942" y="241714"/>
                  </a:lnTo>
                  <a:lnTo>
                    <a:pt x="81553" y="246549"/>
                  </a:lnTo>
                  <a:lnTo>
                    <a:pt x="111229" y="248317"/>
                  </a:lnTo>
                  <a:lnTo>
                    <a:pt x="141167" y="241404"/>
                  </a:lnTo>
                  <a:lnTo>
                    <a:pt x="184576" y="223673"/>
                  </a:lnTo>
                  <a:lnTo>
                    <a:pt x="204750" y="200486"/>
                  </a:lnTo>
                  <a:lnTo>
                    <a:pt x="229604" y="157124"/>
                  </a:lnTo>
                  <a:lnTo>
                    <a:pt x="236361" y="131858"/>
                  </a:lnTo>
                  <a:lnTo>
                    <a:pt x="236950" y="115347"/>
                  </a:lnTo>
                  <a:lnTo>
                    <a:pt x="226612" y="77643"/>
                  </a:lnTo>
                  <a:lnTo>
                    <a:pt x="214266" y="50079"/>
                  </a:lnTo>
                  <a:lnTo>
                    <a:pt x="198303" y="31570"/>
                  </a:lnTo>
                  <a:lnTo>
                    <a:pt x="162898" y="6307"/>
                  </a:lnTo>
                  <a:lnTo>
                    <a:pt x="139537" y="851"/>
                  </a:lnTo>
                  <a:lnTo>
                    <a:pt x="105969" y="0"/>
                  </a:lnTo>
                  <a:lnTo>
                    <a:pt x="68264" y="11043"/>
                  </a:lnTo>
                  <a:lnTo>
                    <a:pt x="41693" y="28618"/>
                  </a:lnTo>
                  <a:lnTo>
                    <a:pt x="15965" y="52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/>
            <p:cNvSpPr/>
            <p:nvPr/>
          </p:nvSpPr>
          <p:spPr>
            <a:xfrm>
              <a:off x="2732484" y="2973586"/>
              <a:ext cx="348259" cy="26790"/>
            </a:xfrm>
            <a:custGeom>
              <a:avLst/>
              <a:gdLst/>
              <a:ahLst/>
              <a:cxnLst/>
              <a:rect l="0" t="0" r="0" b="0"/>
              <a:pathLst>
                <a:path w="348259" h="26790">
                  <a:moveTo>
                    <a:pt x="0" y="26789"/>
                  </a:moveTo>
                  <a:lnTo>
                    <a:pt x="4741" y="26789"/>
                  </a:lnTo>
                  <a:lnTo>
                    <a:pt x="38161" y="19101"/>
                  </a:lnTo>
                  <a:lnTo>
                    <a:pt x="80041" y="17112"/>
                  </a:lnTo>
                  <a:lnTo>
                    <a:pt x="120730" y="11795"/>
                  </a:lnTo>
                  <a:lnTo>
                    <a:pt x="164205" y="9778"/>
                  </a:lnTo>
                  <a:lnTo>
                    <a:pt x="208506" y="9181"/>
                  </a:lnTo>
                  <a:lnTo>
                    <a:pt x="252059" y="9004"/>
                  </a:lnTo>
                  <a:lnTo>
                    <a:pt x="289548" y="8951"/>
                  </a:lnTo>
                  <a:lnTo>
                    <a:pt x="326739" y="6288"/>
                  </a:lnTo>
                  <a:lnTo>
                    <a:pt x="3482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/>
            <p:cNvSpPr/>
            <p:nvPr/>
          </p:nvSpPr>
          <p:spPr>
            <a:xfrm>
              <a:off x="3009304" y="2920008"/>
              <a:ext cx="221276" cy="142876"/>
            </a:xfrm>
            <a:custGeom>
              <a:avLst/>
              <a:gdLst/>
              <a:ahLst/>
              <a:cxnLst/>
              <a:rect l="0" t="0" r="0" b="0"/>
              <a:pathLst>
                <a:path w="221276" h="142876">
                  <a:moveTo>
                    <a:pt x="0" y="0"/>
                  </a:moveTo>
                  <a:lnTo>
                    <a:pt x="8122" y="7129"/>
                  </a:lnTo>
                  <a:lnTo>
                    <a:pt x="47596" y="29503"/>
                  </a:lnTo>
                  <a:lnTo>
                    <a:pt x="80950" y="46397"/>
                  </a:lnTo>
                  <a:lnTo>
                    <a:pt x="122338" y="59289"/>
                  </a:lnTo>
                  <a:lnTo>
                    <a:pt x="160206" y="71389"/>
                  </a:lnTo>
                  <a:lnTo>
                    <a:pt x="201907" y="82224"/>
                  </a:lnTo>
                  <a:lnTo>
                    <a:pt x="209792" y="86153"/>
                  </a:lnTo>
                  <a:lnTo>
                    <a:pt x="221275" y="88883"/>
                  </a:lnTo>
                  <a:lnTo>
                    <a:pt x="220939" y="90013"/>
                  </a:lnTo>
                  <a:lnTo>
                    <a:pt x="217919" y="93914"/>
                  </a:lnTo>
                  <a:lnTo>
                    <a:pt x="210624" y="96310"/>
                  </a:lnTo>
                  <a:lnTo>
                    <a:pt x="195361" y="100304"/>
                  </a:lnTo>
                  <a:lnTo>
                    <a:pt x="150925" y="116268"/>
                  </a:lnTo>
                  <a:lnTo>
                    <a:pt x="107864" y="131315"/>
                  </a:lnTo>
                  <a:lnTo>
                    <a:pt x="62508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/>
            <p:cNvSpPr/>
            <p:nvPr/>
          </p:nvSpPr>
          <p:spPr>
            <a:xfrm>
              <a:off x="3562945" y="2875359"/>
              <a:ext cx="26681" cy="312540"/>
            </a:xfrm>
            <a:custGeom>
              <a:avLst/>
              <a:gdLst/>
              <a:ahLst/>
              <a:cxnLst/>
              <a:rect l="0" t="0" r="0" b="0"/>
              <a:pathLst>
                <a:path w="26681" h="312540">
                  <a:moveTo>
                    <a:pt x="17859" y="0"/>
                  </a:moveTo>
                  <a:lnTo>
                    <a:pt x="18852" y="17216"/>
                  </a:lnTo>
                  <a:lnTo>
                    <a:pt x="25548" y="59410"/>
                  </a:lnTo>
                  <a:lnTo>
                    <a:pt x="26422" y="93120"/>
                  </a:lnTo>
                  <a:lnTo>
                    <a:pt x="26680" y="128243"/>
                  </a:lnTo>
                  <a:lnTo>
                    <a:pt x="22016" y="163786"/>
                  </a:lnTo>
                  <a:lnTo>
                    <a:pt x="14351" y="199452"/>
                  </a:lnTo>
                  <a:lnTo>
                    <a:pt x="10536" y="235155"/>
                  </a:lnTo>
                  <a:lnTo>
                    <a:pt x="6496" y="277899"/>
                  </a:lnTo>
                  <a:lnTo>
                    <a:pt x="0" y="312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/>
            <p:cNvSpPr/>
            <p:nvPr/>
          </p:nvSpPr>
          <p:spPr>
            <a:xfrm>
              <a:off x="3759766" y="2875359"/>
              <a:ext cx="8563" cy="285751"/>
            </a:xfrm>
            <a:custGeom>
              <a:avLst/>
              <a:gdLst/>
              <a:ahLst/>
              <a:cxnLst/>
              <a:rect l="0" t="0" r="0" b="0"/>
              <a:pathLst>
                <a:path w="8563" h="285751">
                  <a:moveTo>
                    <a:pt x="8562" y="0"/>
                  </a:moveTo>
                  <a:lnTo>
                    <a:pt x="8562" y="42901"/>
                  </a:lnTo>
                  <a:lnTo>
                    <a:pt x="8562" y="81014"/>
                  </a:lnTo>
                  <a:lnTo>
                    <a:pt x="5916" y="123086"/>
                  </a:lnTo>
                  <a:lnTo>
                    <a:pt x="874" y="165094"/>
                  </a:lnTo>
                  <a:lnTo>
                    <a:pt x="0" y="199839"/>
                  </a:lnTo>
                  <a:lnTo>
                    <a:pt x="697" y="240007"/>
                  </a:lnTo>
                  <a:lnTo>
                    <a:pt x="8562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/>
          </p:nvSpPr>
          <p:spPr>
            <a:xfrm>
              <a:off x="3562945" y="3080742"/>
              <a:ext cx="133946" cy="8931"/>
            </a:xfrm>
            <a:custGeom>
              <a:avLst/>
              <a:gdLst/>
              <a:ahLst/>
              <a:cxnLst/>
              <a:rect l="0" t="0" r="0" b="0"/>
              <a:pathLst>
                <a:path w="133946" h="8931">
                  <a:moveTo>
                    <a:pt x="0" y="0"/>
                  </a:moveTo>
                  <a:lnTo>
                    <a:pt x="4741" y="4740"/>
                  </a:lnTo>
                  <a:lnTo>
                    <a:pt x="12360" y="7068"/>
                  </a:lnTo>
                  <a:lnTo>
                    <a:pt x="47268" y="8684"/>
                  </a:lnTo>
                  <a:lnTo>
                    <a:pt x="80042" y="8857"/>
                  </a:lnTo>
                  <a:lnTo>
                    <a:pt x="133945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/>
            <p:cNvSpPr/>
            <p:nvPr/>
          </p:nvSpPr>
          <p:spPr>
            <a:xfrm>
              <a:off x="3879965" y="3161109"/>
              <a:ext cx="111606" cy="89298"/>
            </a:xfrm>
            <a:custGeom>
              <a:avLst/>
              <a:gdLst/>
              <a:ahLst/>
              <a:cxnLst/>
              <a:rect l="0" t="0" r="0" b="0"/>
              <a:pathLst>
                <a:path w="111606" h="89298">
                  <a:moveTo>
                    <a:pt x="31238" y="0"/>
                  </a:moveTo>
                  <a:lnTo>
                    <a:pt x="31238" y="4741"/>
                  </a:lnTo>
                  <a:lnTo>
                    <a:pt x="32230" y="6137"/>
                  </a:lnTo>
                  <a:lnTo>
                    <a:pt x="33884" y="7068"/>
                  </a:lnTo>
                  <a:lnTo>
                    <a:pt x="46469" y="9677"/>
                  </a:lnTo>
                  <a:lnTo>
                    <a:pt x="56146" y="14994"/>
                  </a:lnTo>
                  <a:lnTo>
                    <a:pt x="100436" y="26388"/>
                  </a:lnTo>
                  <a:lnTo>
                    <a:pt x="101182" y="27514"/>
                  </a:lnTo>
                  <a:lnTo>
                    <a:pt x="102012" y="31411"/>
                  </a:lnTo>
                  <a:lnTo>
                    <a:pt x="101241" y="32847"/>
                  </a:lnTo>
                  <a:lnTo>
                    <a:pt x="99735" y="33805"/>
                  </a:lnTo>
                  <a:lnTo>
                    <a:pt x="94423" y="34868"/>
                  </a:lnTo>
                  <a:lnTo>
                    <a:pt x="80276" y="36459"/>
                  </a:lnTo>
                  <a:lnTo>
                    <a:pt x="40076" y="46728"/>
                  </a:lnTo>
                  <a:lnTo>
                    <a:pt x="22281" y="51549"/>
                  </a:lnTo>
                  <a:lnTo>
                    <a:pt x="7971" y="53177"/>
                  </a:lnTo>
                  <a:lnTo>
                    <a:pt x="752" y="58200"/>
                  </a:lnTo>
                  <a:lnTo>
                    <a:pt x="0" y="60628"/>
                  </a:lnTo>
                  <a:lnTo>
                    <a:pt x="491" y="63239"/>
                  </a:lnTo>
                  <a:lnTo>
                    <a:pt x="5921" y="71655"/>
                  </a:lnTo>
                  <a:lnTo>
                    <a:pt x="8407" y="74559"/>
                  </a:lnTo>
                  <a:lnTo>
                    <a:pt x="13815" y="77786"/>
                  </a:lnTo>
                  <a:lnTo>
                    <a:pt x="51409" y="87905"/>
                  </a:lnTo>
                  <a:lnTo>
                    <a:pt x="91404" y="89114"/>
                  </a:lnTo>
                  <a:lnTo>
                    <a:pt x="111605" y="89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/>
          </p:nvSpPr>
          <p:spPr>
            <a:xfrm>
              <a:off x="4259461" y="3053953"/>
              <a:ext cx="142876" cy="8931"/>
            </a:xfrm>
            <a:custGeom>
              <a:avLst/>
              <a:gdLst/>
              <a:ahLst/>
              <a:cxnLst/>
              <a:rect l="0" t="0" r="0" b="0"/>
              <a:pathLst>
                <a:path w="142876" h="8931">
                  <a:moveTo>
                    <a:pt x="0" y="0"/>
                  </a:moveTo>
                  <a:lnTo>
                    <a:pt x="42240" y="0"/>
                  </a:lnTo>
                  <a:lnTo>
                    <a:pt x="81226" y="0"/>
                  </a:lnTo>
                  <a:lnTo>
                    <a:pt x="107410" y="2646"/>
                  </a:lnTo>
                  <a:lnTo>
                    <a:pt x="142875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/>
            <p:cNvSpPr/>
            <p:nvPr/>
          </p:nvSpPr>
          <p:spPr>
            <a:xfrm>
              <a:off x="4366665" y="2991445"/>
              <a:ext cx="8882" cy="116087"/>
            </a:xfrm>
            <a:custGeom>
              <a:avLst/>
              <a:gdLst/>
              <a:ahLst/>
              <a:cxnLst/>
              <a:rect l="0" t="0" r="0" b="0"/>
              <a:pathLst>
                <a:path w="8882" h="116087">
                  <a:moveTo>
                    <a:pt x="8881" y="0"/>
                  </a:moveTo>
                  <a:lnTo>
                    <a:pt x="4141" y="4741"/>
                  </a:lnTo>
                  <a:lnTo>
                    <a:pt x="1814" y="9714"/>
                  </a:lnTo>
                  <a:lnTo>
                    <a:pt x="0" y="53831"/>
                  </a:lnTo>
                  <a:lnTo>
                    <a:pt x="951" y="83377"/>
                  </a:lnTo>
                  <a:lnTo>
                    <a:pt x="8881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/>
          </p:nvSpPr>
          <p:spPr>
            <a:xfrm>
              <a:off x="4745893" y="2848570"/>
              <a:ext cx="334112" cy="311518"/>
            </a:xfrm>
            <a:custGeom>
              <a:avLst/>
              <a:gdLst/>
              <a:ahLst/>
              <a:cxnLst/>
              <a:rect l="0" t="0" r="0" b="0"/>
              <a:pathLst>
                <a:path w="334112" h="311518">
                  <a:moveTo>
                    <a:pt x="85068" y="0"/>
                  </a:moveTo>
                  <a:lnTo>
                    <a:pt x="76947" y="7129"/>
                  </a:lnTo>
                  <a:lnTo>
                    <a:pt x="63700" y="16224"/>
                  </a:lnTo>
                  <a:lnTo>
                    <a:pt x="36481" y="55133"/>
                  </a:lnTo>
                  <a:lnTo>
                    <a:pt x="12291" y="98432"/>
                  </a:lnTo>
                  <a:lnTo>
                    <a:pt x="3055" y="142902"/>
                  </a:lnTo>
                  <a:lnTo>
                    <a:pt x="0" y="160747"/>
                  </a:lnTo>
                  <a:lnTo>
                    <a:pt x="8626" y="205384"/>
                  </a:lnTo>
                  <a:lnTo>
                    <a:pt x="16888" y="232172"/>
                  </a:lnTo>
                  <a:lnTo>
                    <a:pt x="27977" y="247385"/>
                  </a:lnTo>
                  <a:lnTo>
                    <a:pt x="69546" y="285518"/>
                  </a:lnTo>
                  <a:lnTo>
                    <a:pt x="87098" y="296561"/>
                  </a:lnTo>
                  <a:lnTo>
                    <a:pt x="118302" y="307364"/>
                  </a:lnTo>
                  <a:lnTo>
                    <a:pt x="158660" y="311517"/>
                  </a:lnTo>
                  <a:lnTo>
                    <a:pt x="190217" y="309591"/>
                  </a:lnTo>
                  <a:lnTo>
                    <a:pt x="218418" y="300090"/>
                  </a:lnTo>
                  <a:lnTo>
                    <a:pt x="254614" y="283842"/>
                  </a:lnTo>
                  <a:lnTo>
                    <a:pt x="281486" y="269420"/>
                  </a:lnTo>
                  <a:lnTo>
                    <a:pt x="294073" y="255672"/>
                  </a:lnTo>
                  <a:lnTo>
                    <a:pt x="319701" y="213880"/>
                  </a:lnTo>
                  <a:lnTo>
                    <a:pt x="330095" y="187395"/>
                  </a:lnTo>
                  <a:lnTo>
                    <a:pt x="334111" y="149134"/>
                  </a:lnTo>
                  <a:lnTo>
                    <a:pt x="332160" y="117940"/>
                  </a:lnTo>
                  <a:lnTo>
                    <a:pt x="322653" y="89846"/>
                  </a:lnTo>
                  <a:lnTo>
                    <a:pt x="301662" y="58427"/>
                  </a:lnTo>
                  <a:lnTo>
                    <a:pt x="262786" y="34104"/>
                  </a:lnTo>
                  <a:lnTo>
                    <a:pt x="244421" y="25079"/>
                  </a:lnTo>
                  <a:lnTo>
                    <a:pt x="202939" y="19286"/>
                  </a:lnTo>
                  <a:lnTo>
                    <a:pt x="161047" y="22882"/>
                  </a:lnTo>
                  <a:lnTo>
                    <a:pt x="121684" y="33146"/>
                  </a:lnTo>
                  <a:lnTo>
                    <a:pt x="85068" y="44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/>
          </p:nvSpPr>
          <p:spPr>
            <a:xfrm>
              <a:off x="5143667" y="3125390"/>
              <a:ext cx="80201" cy="107158"/>
            </a:xfrm>
            <a:custGeom>
              <a:avLst/>
              <a:gdLst/>
              <a:ahLst/>
              <a:cxnLst/>
              <a:rect l="0" t="0" r="0" b="0"/>
              <a:pathLst>
                <a:path w="80201" h="107158">
                  <a:moveTo>
                    <a:pt x="8763" y="0"/>
                  </a:moveTo>
                  <a:lnTo>
                    <a:pt x="21191" y="0"/>
                  </a:lnTo>
                  <a:lnTo>
                    <a:pt x="26854" y="2646"/>
                  </a:lnTo>
                  <a:lnTo>
                    <a:pt x="32678" y="6137"/>
                  </a:lnTo>
                  <a:lnTo>
                    <a:pt x="42528" y="8103"/>
                  </a:lnTo>
                  <a:lnTo>
                    <a:pt x="56580" y="9677"/>
                  </a:lnTo>
                  <a:lnTo>
                    <a:pt x="78327" y="17483"/>
                  </a:lnTo>
                  <a:lnTo>
                    <a:pt x="78952" y="18600"/>
                  </a:lnTo>
                  <a:lnTo>
                    <a:pt x="80035" y="25515"/>
                  </a:lnTo>
                  <a:lnTo>
                    <a:pt x="79098" y="25940"/>
                  </a:lnTo>
                  <a:lnTo>
                    <a:pt x="75410" y="26412"/>
                  </a:lnTo>
                  <a:lnTo>
                    <a:pt x="70465" y="29268"/>
                  </a:lnTo>
                  <a:lnTo>
                    <a:pt x="64959" y="32852"/>
                  </a:lnTo>
                  <a:lnTo>
                    <a:pt x="24280" y="49884"/>
                  </a:lnTo>
                  <a:lnTo>
                    <a:pt x="12809" y="53476"/>
                  </a:lnTo>
                  <a:lnTo>
                    <a:pt x="1738" y="61123"/>
                  </a:lnTo>
                  <a:lnTo>
                    <a:pt x="679" y="64539"/>
                  </a:lnTo>
                  <a:lnTo>
                    <a:pt x="0" y="74816"/>
                  </a:lnTo>
                  <a:lnTo>
                    <a:pt x="2553" y="80546"/>
                  </a:lnTo>
                  <a:lnTo>
                    <a:pt x="4623" y="83463"/>
                  </a:lnTo>
                  <a:lnTo>
                    <a:pt x="9568" y="86704"/>
                  </a:lnTo>
                  <a:lnTo>
                    <a:pt x="53664" y="100254"/>
                  </a:lnTo>
                  <a:lnTo>
                    <a:pt x="80200" y="107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16"/>
          <p:cNvSpPr/>
          <p:nvPr/>
        </p:nvSpPr>
        <p:spPr>
          <a:xfrm>
            <a:off x="1322285" y="2920419"/>
            <a:ext cx="221154" cy="276410"/>
          </a:xfrm>
          <a:custGeom>
            <a:avLst/>
            <a:gdLst/>
            <a:ahLst/>
            <a:cxnLst/>
            <a:rect l="0" t="0" r="0" b="0"/>
            <a:pathLst>
              <a:path w="221154" h="276410">
                <a:moveTo>
                  <a:pt x="26098" y="62096"/>
                </a:moveTo>
                <a:lnTo>
                  <a:pt x="26098" y="57356"/>
                </a:lnTo>
                <a:lnTo>
                  <a:pt x="27090" y="55960"/>
                </a:lnTo>
                <a:lnTo>
                  <a:pt x="28744" y="55028"/>
                </a:lnTo>
                <a:lnTo>
                  <a:pt x="30838" y="54408"/>
                </a:lnTo>
                <a:lnTo>
                  <a:pt x="44189" y="43617"/>
                </a:lnTo>
                <a:lnTo>
                  <a:pt x="55602" y="35124"/>
                </a:lnTo>
                <a:lnTo>
                  <a:pt x="66000" y="30264"/>
                </a:lnTo>
                <a:lnTo>
                  <a:pt x="106536" y="16892"/>
                </a:lnTo>
                <a:lnTo>
                  <a:pt x="118403" y="12240"/>
                </a:lnTo>
                <a:lnTo>
                  <a:pt x="160045" y="1668"/>
                </a:lnTo>
                <a:lnTo>
                  <a:pt x="179116" y="0"/>
                </a:lnTo>
                <a:lnTo>
                  <a:pt x="186048" y="2417"/>
                </a:lnTo>
                <a:lnTo>
                  <a:pt x="192437" y="5806"/>
                </a:lnTo>
                <a:lnTo>
                  <a:pt x="201612" y="8707"/>
                </a:lnTo>
                <a:lnTo>
                  <a:pt x="207622" y="12902"/>
                </a:lnTo>
                <a:lnTo>
                  <a:pt x="210955" y="18073"/>
                </a:lnTo>
                <a:lnTo>
                  <a:pt x="213428" y="23679"/>
                </a:lnTo>
                <a:lnTo>
                  <a:pt x="217835" y="29478"/>
                </a:lnTo>
                <a:lnTo>
                  <a:pt x="220455" y="38008"/>
                </a:lnTo>
                <a:lnTo>
                  <a:pt x="221153" y="43061"/>
                </a:lnTo>
                <a:lnTo>
                  <a:pt x="219284" y="51321"/>
                </a:lnTo>
                <a:lnTo>
                  <a:pt x="197619" y="92138"/>
                </a:lnTo>
                <a:lnTo>
                  <a:pt x="157157" y="136196"/>
                </a:lnTo>
                <a:lnTo>
                  <a:pt x="129753" y="158466"/>
                </a:lnTo>
                <a:lnTo>
                  <a:pt x="89678" y="183768"/>
                </a:lnTo>
                <a:lnTo>
                  <a:pt x="46744" y="220920"/>
                </a:lnTo>
                <a:lnTo>
                  <a:pt x="4562" y="255150"/>
                </a:lnTo>
                <a:lnTo>
                  <a:pt x="1643" y="261338"/>
                </a:lnTo>
                <a:lnTo>
                  <a:pt x="0" y="270400"/>
                </a:lnTo>
                <a:lnTo>
                  <a:pt x="1754" y="272403"/>
                </a:lnTo>
                <a:lnTo>
                  <a:pt x="8995" y="274629"/>
                </a:lnTo>
                <a:lnTo>
                  <a:pt x="46179" y="276305"/>
                </a:lnTo>
                <a:lnTo>
                  <a:pt x="88898" y="276395"/>
                </a:lnTo>
                <a:lnTo>
                  <a:pt x="133293" y="276407"/>
                </a:lnTo>
                <a:lnTo>
                  <a:pt x="160043" y="27640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Shape-17"/>
          <p:cNvSpPr/>
          <p:nvPr/>
        </p:nvSpPr>
        <p:spPr>
          <a:xfrm>
            <a:off x="3287071" y="2921649"/>
            <a:ext cx="168719" cy="284110"/>
          </a:xfrm>
          <a:custGeom>
            <a:avLst/>
            <a:gdLst/>
            <a:ahLst/>
            <a:cxnLst/>
            <a:rect l="0" t="0" r="0" b="0"/>
            <a:pathLst>
              <a:path w="168719" h="284110">
                <a:moveTo>
                  <a:pt x="25843" y="25148"/>
                </a:moveTo>
                <a:lnTo>
                  <a:pt x="30583" y="25148"/>
                </a:lnTo>
                <a:lnTo>
                  <a:pt x="31980" y="24155"/>
                </a:lnTo>
                <a:lnTo>
                  <a:pt x="32910" y="22502"/>
                </a:lnTo>
                <a:lnTo>
                  <a:pt x="33531" y="20407"/>
                </a:lnTo>
                <a:lnTo>
                  <a:pt x="34937" y="19011"/>
                </a:lnTo>
                <a:lnTo>
                  <a:pt x="44323" y="14124"/>
                </a:lnTo>
                <a:lnTo>
                  <a:pt x="60471" y="3898"/>
                </a:lnTo>
                <a:lnTo>
                  <a:pt x="77003" y="0"/>
                </a:lnTo>
                <a:lnTo>
                  <a:pt x="88599" y="1734"/>
                </a:lnTo>
                <a:lnTo>
                  <a:pt x="103638" y="8288"/>
                </a:lnTo>
                <a:lnTo>
                  <a:pt x="107471" y="10932"/>
                </a:lnTo>
                <a:lnTo>
                  <a:pt x="117023" y="13869"/>
                </a:lnTo>
                <a:lnTo>
                  <a:pt x="122348" y="14652"/>
                </a:lnTo>
                <a:lnTo>
                  <a:pt x="126891" y="17158"/>
                </a:lnTo>
                <a:lnTo>
                  <a:pt x="147607" y="40452"/>
                </a:lnTo>
                <a:lnTo>
                  <a:pt x="155738" y="55920"/>
                </a:lnTo>
                <a:lnTo>
                  <a:pt x="159551" y="96644"/>
                </a:lnTo>
                <a:lnTo>
                  <a:pt x="159630" y="102578"/>
                </a:lnTo>
                <a:lnTo>
                  <a:pt x="154426" y="114462"/>
                </a:lnTo>
                <a:lnTo>
                  <a:pt x="123598" y="157233"/>
                </a:lnTo>
                <a:lnTo>
                  <a:pt x="82370" y="200656"/>
                </a:lnTo>
                <a:lnTo>
                  <a:pt x="38988" y="231734"/>
                </a:lnTo>
                <a:lnTo>
                  <a:pt x="0" y="265604"/>
                </a:lnTo>
                <a:lnTo>
                  <a:pt x="4075" y="270799"/>
                </a:lnTo>
                <a:lnTo>
                  <a:pt x="16306" y="278622"/>
                </a:lnTo>
                <a:lnTo>
                  <a:pt x="32498" y="282483"/>
                </a:lnTo>
                <a:lnTo>
                  <a:pt x="71368" y="283895"/>
                </a:lnTo>
                <a:lnTo>
                  <a:pt x="115255" y="284080"/>
                </a:lnTo>
                <a:lnTo>
                  <a:pt x="159614" y="284106"/>
                </a:lnTo>
                <a:lnTo>
                  <a:pt x="168718" y="28410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36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Standard Free Energy Change</a:t>
            </a:r>
            <a:endParaRPr lang="en-US" sz="3600" b="1" u="sng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66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Symbol</vt:lpstr>
      <vt:lpstr>Office Theme</vt:lpstr>
      <vt:lpstr>Spontaneity, Entropy and Free Energy</vt:lpstr>
      <vt:lpstr>Spontaneous Processes and Entropy</vt:lpstr>
      <vt:lpstr>Entropy (S)</vt:lpstr>
      <vt:lpstr>Positional Entropy</vt:lpstr>
      <vt:lpstr>Second Law of Thermodynamics</vt:lpstr>
      <vt:lpstr>H, S, G and Spontaneity</vt:lpstr>
      <vt:lpstr>Calculating Entropy Change in a Reaction</vt:lpstr>
      <vt:lpstr>Standard Free Energy Change</vt:lpstr>
      <vt:lpstr>PowerPoint Presentation</vt:lpstr>
      <vt:lpstr>Calculating Free Energy: Method #2 </vt:lpstr>
      <vt:lpstr>Calculating Free Energy  Method #3 </vt:lpstr>
      <vt:lpstr>The Dependence of Free Energy on Pressure </vt:lpstr>
      <vt:lpstr>Free Energy and Equilibrium</vt:lpstr>
      <vt:lpstr>Temperature Dependence of K</vt:lpstr>
      <vt:lpstr>Free Energy and Work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Spontaneity, Entropy and Free Energy</dc:title>
  <dc:creator>Eng, Breanna</dc:creator>
  <cp:lastModifiedBy>Eng, Breanna</cp:lastModifiedBy>
  <cp:revision>3</cp:revision>
  <dcterms:created xsi:type="dcterms:W3CDTF">2015-03-18T16:55:45Z</dcterms:created>
  <dcterms:modified xsi:type="dcterms:W3CDTF">2015-03-23T13:52:43Z</dcterms:modified>
</cp:coreProperties>
</file>