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  <p:sldId id="268" r:id="rId9"/>
    <p:sldId id="269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B8F719-ADA8-459C-B865-C081C418593C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EADE9BB-2868-4A16-AF0C-D539F1E6D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3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9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06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35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8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6E9B3-56A9-4AEB-92AE-7DEE2D7889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2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4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8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4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0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8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9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3231-AE06-402F-A678-9E0D88BFAB4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FDF62-295D-43D0-82DF-37DC728B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electrochemical+cell+types&amp;source=images&amp;cd=&amp;cad=rja&amp;uact=8&amp;ved=0CAcQjRw&amp;url=http://en.wikipedia.org/wiki/Galvanic_cell&amp;ei=A5ouVcRbip7JBL3ggZAI&amp;bvm=bv.90790515,d.cGU&amp;psig=AFQjCNG_Tz6PmTiILl6DXmZXlpjmiaRQgQ&amp;ust=142920381710552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.chem.iastate.edu/Greenbowe/sections/projectfolder/flashfiles/electroChem/voltaicCell20.html" TargetMode="External"/><Relationship Id="rId7" Type="http://schemas.openxmlformats.org/officeDocument/2006/relationships/hyperlink" Target="http://resources.educ.queensu.ca/science/main/concept/chem/c12/Eric/Grade%2011%20Electrochemistry/shockwave/salt_bridge_galvanic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ources.educ.queensu.ca/science/main/concept/chem/c12/Eric/Grade%2011%20Electrochemistry/shockwave/cathode-galvanic.html" TargetMode="External"/><Relationship Id="rId5" Type="http://schemas.openxmlformats.org/officeDocument/2006/relationships/hyperlink" Target="http://resources.educ.queensu.ca/science/main/concept/chem/c12/Eric/Grade%2011%20Electrochemistry/shockwave/Anode_galvanic.html" TargetMode="External"/><Relationship Id="rId4" Type="http://schemas.openxmlformats.org/officeDocument/2006/relationships/hyperlink" Target="http://resources.educ.queensu.ca/science/main/concept/chem/c12/Eric/Grade%2011%20Electrochemistry/shockwave/galvanic_cell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educ.queensu.ca/science/main/concept/chem/c12/Eric/Grade%2011%20Electrochemistry/shockwave/Anode_galvanic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resources.educ.queensu.ca/science/main/concept/chem/c12/Eric/Grade%2011%20Electrochemistry/shockwave/cathode-galvanic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educ.queensu.ca/science/main/concept/chem/c12/Eric/Grade%2011%20Electrochemistry/shockwave/salt_bridge_galvanic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7f7dQF2KL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 to Electrochemical Cells</a:t>
            </a:r>
            <a:endParaRPr lang="en-US" dirty="0"/>
          </a:p>
        </p:txBody>
      </p:sp>
      <p:pic>
        <p:nvPicPr>
          <p:cNvPr id="6" name="Picture 5" descr="http://upload.wikimedia.org/wikipedia/commons/thumb/a/a5/Galvanic_cell_labeled.svg/2000px-Galvanic_cell_labeled.svg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768476"/>
            <a:ext cx="5085080" cy="405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94" y="1846264"/>
            <a:ext cx="5591795" cy="3897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3680" y="6197600"/>
            <a:ext cx="1214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Voltaic Cell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55840" y="6197600"/>
            <a:ext cx="162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Electrolytic Cell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31840" y="1846264"/>
            <a:ext cx="20320" cy="453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16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2. Voltaic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2021" y="1315721"/>
            <a:ext cx="91440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sz="1800" b="1" dirty="0"/>
              <a:t>Voltaic Cell</a:t>
            </a:r>
            <a:r>
              <a:rPr lang="en-US" sz="1800" dirty="0"/>
              <a:t> - a </a:t>
            </a:r>
            <a:r>
              <a:rPr lang="en-US" sz="1800" dirty="0" err="1"/>
              <a:t>redox</a:t>
            </a:r>
            <a:r>
              <a:rPr lang="en-US" sz="1800" dirty="0"/>
              <a:t> reaction whose two half-reactions are carried out separately, and the electrons given off by the oxidation half-reaction are used to power a device, and then given to the reduction half-reaction. ALSO CALLED A BATTERY (9v) OR CELL (AAA, AA, C, D)</a:t>
            </a:r>
          </a:p>
          <a:p>
            <a:pPr lvl="0"/>
            <a:r>
              <a:rPr lang="en-US" sz="1800" dirty="0">
                <a:hlinkClick r:id="rId3"/>
              </a:rPr>
              <a:t>Voltaic Cell Animation</a:t>
            </a:r>
            <a:r>
              <a:rPr lang="en-US" sz="1800" dirty="0"/>
              <a:t> and another set of animations: </a:t>
            </a:r>
            <a:r>
              <a:rPr lang="en-US" sz="1800" dirty="0">
                <a:hlinkClick r:id="rId4"/>
              </a:rPr>
              <a:t>Complete Cell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Anode</a:t>
            </a:r>
            <a:r>
              <a:rPr lang="en-US" sz="1800" dirty="0"/>
              <a:t>, </a:t>
            </a:r>
            <a:r>
              <a:rPr lang="en-US" sz="1800" dirty="0">
                <a:hlinkClick r:id="rId6"/>
              </a:rPr>
              <a:t>Cathode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Salt Bridge</a:t>
            </a:r>
            <a:endParaRPr lang="en-US" sz="1800" dirty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How a Voltaic Wet Cell Works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Converts _____________ energy to ______________ energy by the use of  a _______________________________ </a:t>
            </a:r>
          </a:p>
          <a:p>
            <a:pPr lvl="0"/>
            <a:r>
              <a:rPr lang="en-US" dirty="0" smtClean="0"/>
              <a:t>__________________ move from the metal that is ____________ to the metal that is _____________</a:t>
            </a:r>
          </a:p>
          <a:p>
            <a:pPr lvl="0"/>
            <a:r>
              <a:rPr lang="en-US" b="1" dirty="0" smtClean="0"/>
              <a:t>Flow of electrons</a:t>
            </a:r>
            <a:r>
              <a:rPr lang="en-US" dirty="0" smtClean="0"/>
              <a:t>: ________________________________</a:t>
            </a:r>
          </a:p>
          <a:p>
            <a:pPr lvl="0"/>
            <a:endParaRPr lang="en-US" sz="18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3429001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CHEMICAL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3429001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ELECTRICAL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810001"/>
            <a:ext cx="64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SPONTANEOUS REDOX REACTION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191001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ELECTRONS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572001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OXIDIZED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4572001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REDUCED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029201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ANODE </a:t>
            </a:r>
            <a:r>
              <a:rPr lang="en-US" sz="2600" b="1" dirty="0">
                <a:solidFill>
                  <a:srgbClr val="FF0000"/>
                </a:solidFill>
                <a:sym typeface="Wingdings" pitchFamily="2" charset="2"/>
              </a:rPr>
              <a:t> CATHODE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2. Voltaic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85019"/>
            <a:ext cx="9144000" cy="4525963"/>
          </a:xfrm>
        </p:spPr>
        <p:txBody>
          <a:bodyPr/>
          <a:lstStyle/>
          <a:p>
            <a:pPr lvl="0"/>
            <a:r>
              <a:rPr lang="en-US" b="1" u="sng" dirty="0" smtClean="0"/>
              <a:t>Parts of a Voltaic Wet Cell</a:t>
            </a:r>
            <a:r>
              <a:rPr lang="en-US" dirty="0" smtClean="0"/>
              <a:t>: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Electrode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>
                <a:hlinkClick r:id="rId3"/>
              </a:rPr>
              <a:t>Anode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>
                <a:hlinkClick r:id="rId4"/>
              </a:rPr>
              <a:t>Cathode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0"/>
            <a:r>
              <a:rPr lang="en-US" b="1" dirty="0" smtClean="0"/>
              <a:t>REMEMBER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81400" y="1295401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A PIECE OF METAL WHERE </a:t>
            </a:r>
            <a:r>
              <a:rPr lang="en-US" sz="2600" b="1" u="sng" dirty="0">
                <a:solidFill>
                  <a:srgbClr val="FF0000"/>
                </a:solidFill>
              </a:rPr>
              <a:t>OX. OR RED. OCCURS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ELECTRODE WHERE </a:t>
            </a:r>
            <a:r>
              <a:rPr lang="en-US" sz="2600" b="1" u="sng" dirty="0">
                <a:solidFill>
                  <a:srgbClr val="FF0000"/>
                </a:solidFill>
              </a:rPr>
              <a:t>OXIDITION OCCURS (SIZE ↓ )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3393758"/>
            <a:ext cx="7467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ELECTRODE WHERE </a:t>
            </a:r>
            <a:r>
              <a:rPr lang="en-US" sz="2600" b="1" u="sng" dirty="0">
                <a:solidFill>
                  <a:srgbClr val="FF0000"/>
                </a:solidFill>
              </a:rPr>
              <a:t>REDUCTION OCCURS (SIZE ↑ )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349116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FF0000"/>
                </a:solidFill>
              </a:rPr>
              <a:t>“RED CAT and AN OX”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5366128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RED</a:t>
            </a:r>
            <a:r>
              <a:rPr lang="en-US" sz="2600" b="1" dirty="0"/>
              <a:t>UCTION OCCURS ON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CAT</a:t>
            </a:r>
            <a:r>
              <a:rPr lang="en-US" sz="2600" b="1" dirty="0"/>
              <a:t>HODE</a:t>
            </a:r>
            <a:endParaRPr lang="en-US" sz="2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383472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AN</a:t>
            </a:r>
            <a:r>
              <a:rPr lang="en-US" sz="2600" b="1" dirty="0"/>
              <a:t>ODE HAS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OX</a:t>
            </a:r>
            <a:r>
              <a:rPr lang="en-US" sz="2600" b="1" dirty="0"/>
              <a:t>IDATION</a:t>
            </a:r>
            <a:endParaRPr lang="en-US" sz="2600" b="1" dirty="0"/>
          </a:p>
        </p:txBody>
      </p:sp>
      <p:pic>
        <p:nvPicPr>
          <p:cNvPr id="6146" name="Picture 2" descr="http://chem12teacher.tripod.com/echem_anoxchasesredca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968240"/>
            <a:ext cx="3657600" cy="1644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759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2. Voltaic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1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>
                <a:hlinkClick r:id="rId3"/>
              </a:rPr>
              <a:t>Salt Bridge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External Circuit: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1676401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+</a:t>
            </a:r>
            <a:r>
              <a:rPr lang="en-US" sz="2600" b="1" dirty="0"/>
              <a:t> ions from bridge move into cathode half cell</a:t>
            </a:r>
            <a:endParaRPr lang="en-US" sz="2600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4343401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WIRE THAT CONDUCTS THE e</a:t>
            </a:r>
            <a:r>
              <a:rPr lang="en-US" sz="2600" b="1" baseline="30000" dirty="0"/>
              <a:t>-</a:t>
            </a:r>
            <a:endParaRPr lang="en-US" sz="2600" b="1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0" y="2133601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 smtClean="0"/>
              <a:t> </a:t>
            </a:r>
            <a:r>
              <a:rPr lang="en-US" sz="2600" b="1" dirty="0"/>
              <a:t>ions from bridge move into anode half cell</a:t>
            </a:r>
            <a:endParaRPr lang="en-US" sz="26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3657601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Keeps the overall charge </a:t>
            </a:r>
            <a:r>
              <a:rPr lang="en-US" sz="2600" b="1" u="sng" dirty="0">
                <a:solidFill>
                  <a:srgbClr val="FF0000"/>
                </a:solidFill>
              </a:rPr>
              <a:t>neutral</a:t>
            </a:r>
            <a:r>
              <a:rPr lang="en-US" sz="2600" b="1" dirty="0"/>
              <a:t> in the half cells</a:t>
            </a:r>
            <a:endParaRPr lang="en-US" sz="2600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2743200"/>
            <a:ext cx="784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Ions from the salt </a:t>
            </a:r>
            <a:r>
              <a:rPr lang="en-US" sz="2600" b="1" dirty="0" err="1"/>
              <a:t>brdige</a:t>
            </a:r>
            <a:r>
              <a:rPr lang="en-US" sz="2600" b="1" dirty="0"/>
              <a:t> flow to the solutions completing the circuit</a:t>
            </a:r>
            <a:endParaRPr lang="en-US" sz="2600" b="1" baseline="30000" dirty="0"/>
          </a:p>
        </p:txBody>
      </p:sp>
    </p:spTree>
    <p:extLst>
      <p:ext uri="{BB962C8B-B14F-4D97-AF65-F5344CB8AC3E}">
        <p14:creationId xmlns:p14="http://schemas.microsoft.com/office/powerpoint/2010/main" val="83845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8" grpId="0"/>
      <p:bldP spid="1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3. Electrolytic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63759"/>
            <a:ext cx="9144000" cy="4525963"/>
          </a:xfrm>
        </p:spPr>
        <p:txBody>
          <a:bodyPr>
            <a:noAutofit/>
          </a:bodyPr>
          <a:lstStyle/>
          <a:p>
            <a:pPr lvl="0"/>
            <a:r>
              <a:rPr lang="en-US" sz="2500" b="1" u="sng" dirty="0"/>
              <a:t>Parts of an Electrolytic Cell</a:t>
            </a:r>
            <a:r>
              <a:rPr lang="en-US" sz="2500" dirty="0"/>
              <a:t>:</a:t>
            </a:r>
          </a:p>
          <a:p>
            <a:endParaRPr lang="en-US" sz="2500" dirty="0"/>
          </a:p>
          <a:p>
            <a:pPr lvl="0"/>
            <a:r>
              <a:rPr lang="en-US" sz="2500" b="1" dirty="0"/>
              <a:t>Anode</a:t>
            </a:r>
            <a:r>
              <a:rPr lang="en-US" sz="2500" dirty="0"/>
              <a:t>:</a:t>
            </a:r>
          </a:p>
          <a:p>
            <a:pPr>
              <a:buNone/>
            </a:pPr>
            <a:r>
              <a:rPr lang="en-US" sz="2500" dirty="0"/>
              <a:t> </a:t>
            </a:r>
          </a:p>
          <a:p>
            <a:pPr lvl="0"/>
            <a:r>
              <a:rPr lang="en-US" sz="2500" b="1" dirty="0"/>
              <a:t>Cathode</a:t>
            </a:r>
            <a:endParaRPr lang="en-US" sz="2500" dirty="0"/>
          </a:p>
          <a:p>
            <a:pPr>
              <a:buNone/>
            </a:pPr>
            <a:r>
              <a:rPr lang="en-US" sz="2500" dirty="0"/>
              <a:t> </a:t>
            </a:r>
          </a:p>
          <a:p>
            <a:pPr lvl="0"/>
            <a:r>
              <a:rPr lang="en-US" sz="2500" b="1" dirty="0"/>
              <a:t>Battery</a:t>
            </a:r>
            <a:r>
              <a:rPr lang="en-US" sz="2500" dirty="0"/>
              <a:t>:</a:t>
            </a:r>
          </a:p>
          <a:p>
            <a:pPr>
              <a:buNone/>
            </a:pPr>
            <a:r>
              <a:rPr lang="en-US" sz="2500" dirty="0"/>
              <a:t> </a:t>
            </a:r>
          </a:p>
          <a:p>
            <a:pPr lvl="0"/>
            <a:r>
              <a:rPr lang="en-US" sz="2500" b="1" dirty="0"/>
              <a:t>Electrolyte:</a:t>
            </a:r>
            <a:endParaRPr lang="en-US" sz="2500" dirty="0"/>
          </a:p>
          <a:p>
            <a:pPr>
              <a:buNone/>
            </a:pPr>
            <a:r>
              <a:rPr lang="en-US" sz="2500" b="1" dirty="0"/>
              <a:t> </a:t>
            </a:r>
            <a:endParaRPr lang="en-US" sz="2500" dirty="0"/>
          </a:p>
          <a:p>
            <a:pPr lvl="0"/>
            <a:r>
              <a:rPr lang="en-US" sz="2500" b="1" dirty="0"/>
              <a:t>Flow of electrons:</a:t>
            </a:r>
            <a:endParaRPr lang="en-US" sz="2500" dirty="0"/>
          </a:p>
          <a:p>
            <a:pPr>
              <a:buNone/>
            </a:pPr>
            <a:r>
              <a:rPr lang="en-US" sz="2500" dirty="0"/>
              <a:t> </a:t>
            </a:r>
          </a:p>
          <a:p>
            <a:pPr>
              <a:buNone/>
            </a:pPr>
            <a:r>
              <a:rPr lang="en-US" sz="2500" dirty="0"/>
              <a:t> </a:t>
            </a:r>
          </a:p>
          <a:p>
            <a:pPr>
              <a:buNone/>
            </a:pPr>
            <a:r>
              <a:rPr lang="en-US" sz="2500" dirty="0"/>
              <a:t> </a:t>
            </a:r>
          </a:p>
          <a:p>
            <a:pPr>
              <a:buNone/>
            </a:pPr>
            <a:r>
              <a:rPr lang="en-US" sz="2500" dirty="0"/>
              <a:t> 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752601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Metal that is used to </a:t>
            </a:r>
            <a:r>
              <a:rPr lang="en-US" sz="2600" b="1" u="sng" dirty="0">
                <a:solidFill>
                  <a:srgbClr val="FF0000"/>
                </a:solidFill>
              </a:rPr>
              <a:t>plate an object (+)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695177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Metal that is being </a:t>
            </a:r>
            <a:r>
              <a:rPr lang="en-US" sz="2600" b="1" u="sng" dirty="0">
                <a:solidFill>
                  <a:srgbClr val="FF0000"/>
                </a:solidFill>
              </a:rPr>
              <a:t>plated (--)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3733800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Produces energy to force </a:t>
            </a:r>
            <a:r>
              <a:rPr lang="en-US" sz="2600" b="1" u="sng" dirty="0" err="1">
                <a:solidFill>
                  <a:srgbClr val="FF0000"/>
                </a:solidFill>
              </a:rPr>
              <a:t>nonspontaneous</a:t>
            </a:r>
            <a:r>
              <a:rPr lang="en-US" sz="2600" b="1" dirty="0"/>
              <a:t> reaction to occur</a:t>
            </a:r>
            <a:endParaRPr lang="en-US" sz="2600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4648201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Allow </a:t>
            </a:r>
            <a:r>
              <a:rPr lang="en-US" sz="2600" b="1" u="sng" dirty="0">
                <a:solidFill>
                  <a:srgbClr val="FF0000"/>
                </a:solidFill>
              </a:rPr>
              <a:t>ions</a:t>
            </a:r>
            <a:r>
              <a:rPr lang="en-US" sz="2600" b="1" dirty="0"/>
              <a:t> to flow between electrodes</a:t>
            </a:r>
            <a:endParaRPr lang="en-US" sz="2600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5532569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e </a:t>
            </a:r>
            <a:r>
              <a:rPr lang="en-US" sz="2600" b="1" baseline="30000" dirty="0">
                <a:solidFill>
                  <a:srgbClr val="FF0000"/>
                </a:solidFill>
              </a:rPr>
              <a:t>–</a:t>
            </a:r>
            <a:r>
              <a:rPr lang="en-US" sz="2600" b="1" dirty="0">
                <a:solidFill>
                  <a:srgbClr val="FF0000"/>
                </a:solidFill>
              </a:rPr>
              <a:t> start at anode and move toward the object being plated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3. Electrolytic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8064" y="1352619"/>
            <a:ext cx="10643936" cy="4525963"/>
          </a:xfrm>
        </p:spPr>
        <p:txBody>
          <a:bodyPr>
            <a:noAutofit/>
          </a:bodyPr>
          <a:lstStyle/>
          <a:p>
            <a:pPr lvl="0"/>
            <a:r>
              <a:rPr lang="en-US" sz="2400" b="1" u="sng" dirty="0"/>
              <a:t>Parts of a Electrolytic Cell</a:t>
            </a:r>
            <a:r>
              <a:rPr lang="en-US" sz="2400" dirty="0"/>
              <a:t>:</a:t>
            </a:r>
          </a:p>
          <a:p>
            <a:pPr lvl="0"/>
            <a:r>
              <a:rPr lang="en-US" sz="2400" dirty="0"/>
              <a:t>Uses a ________________ </a:t>
            </a:r>
            <a:r>
              <a:rPr lang="en-US" sz="2400" dirty="0" err="1"/>
              <a:t>redox</a:t>
            </a:r>
            <a:r>
              <a:rPr lang="en-US" sz="2400" dirty="0"/>
              <a:t> reaction (the reaction _____________ occur on its own)</a:t>
            </a:r>
          </a:p>
          <a:p>
            <a:pPr>
              <a:buNone/>
            </a:pPr>
            <a:endParaRPr lang="en-US" sz="2400" dirty="0"/>
          </a:p>
          <a:p>
            <a:pPr lvl="0"/>
            <a:r>
              <a:rPr lang="en-US" sz="2400" dirty="0"/>
              <a:t>Uses ____________ to____________________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This process is called ________________________</a:t>
            </a:r>
          </a:p>
          <a:p>
            <a:pPr lvl="0"/>
            <a:r>
              <a:rPr lang="en-US" sz="2400" dirty="0"/>
              <a:t>Used for:</a:t>
            </a:r>
          </a:p>
          <a:p>
            <a:pPr>
              <a:buNone/>
            </a:pPr>
            <a:r>
              <a:rPr lang="en-US" sz="2400" dirty="0"/>
              <a:t> 1)</a:t>
            </a:r>
          </a:p>
          <a:p>
            <a:pPr>
              <a:buNone/>
            </a:pPr>
            <a:r>
              <a:rPr lang="en-US" sz="2400" dirty="0"/>
              <a:t> 2)</a:t>
            </a:r>
          </a:p>
          <a:p>
            <a:pPr>
              <a:buNone/>
            </a:pPr>
            <a:r>
              <a:rPr lang="en-US" sz="2400" dirty="0"/>
              <a:t> 3)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 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9295" y="1694245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rgbClr val="FF0000"/>
                </a:solidFill>
              </a:rPr>
              <a:t>nonspontaneous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11916" y="1694245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FF0000"/>
                </a:solidFill>
              </a:rPr>
              <a:t>will NOT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0642" y="2898458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FF0000"/>
                </a:solidFill>
              </a:rPr>
              <a:t>electricity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2579" y="2925575"/>
            <a:ext cx="55666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FF0000"/>
                </a:solidFill>
              </a:rPr>
              <a:t>force a chemical reaction to occur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9042" y="3889058"/>
            <a:ext cx="472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FF0000"/>
                </a:solidFill>
              </a:rPr>
              <a:t>electrolysis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800601"/>
            <a:ext cx="472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electroplating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5334001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Isolation of an element in a compound (NaCl</a:t>
            </a:r>
            <a:r>
              <a:rPr lang="en-US" sz="2600" b="1" dirty="0">
                <a:solidFill>
                  <a:srgbClr val="FF0000"/>
                </a:solidFill>
                <a:sym typeface="Wingdings" pitchFamily="2" charset="2"/>
              </a:rPr>
              <a:t>Na+Cl</a:t>
            </a:r>
            <a:r>
              <a:rPr lang="en-US" sz="2600" b="1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600" b="1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5867401"/>
            <a:ext cx="541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Purification of an element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2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753600" cy="1143000"/>
          </a:xfrm>
        </p:spPr>
        <p:txBody>
          <a:bodyPr/>
          <a:lstStyle/>
          <a:p>
            <a:r>
              <a:rPr lang="en-US" sz="3600" dirty="0" smtClean="0"/>
              <a:t>3. Electrolytic Cells</a:t>
            </a: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1"/>
            <a:ext cx="9144000" cy="4525963"/>
          </a:xfrm>
        </p:spPr>
        <p:txBody>
          <a:bodyPr/>
          <a:lstStyle/>
          <a:p>
            <a:pPr lvl="0"/>
            <a:r>
              <a:rPr lang="en-US" sz="2600" b="1" u="sng" dirty="0"/>
              <a:t>Electroplating (</a:t>
            </a:r>
            <a:r>
              <a:rPr lang="en-US" sz="2600" b="1" u="sng" dirty="0">
                <a:hlinkClick r:id="rId3"/>
              </a:rPr>
              <a:t>see electroplating video</a:t>
            </a:r>
            <a:r>
              <a:rPr lang="en-US" sz="2600" b="1" u="sng" dirty="0"/>
              <a:t>)</a:t>
            </a:r>
            <a:endParaRPr lang="en-US" sz="2600" dirty="0"/>
          </a:p>
          <a:p>
            <a:pPr>
              <a:buNone/>
            </a:pPr>
            <a:r>
              <a:rPr lang="en-US" sz="1800" dirty="0"/>
              <a:t> </a:t>
            </a:r>
          </a:p>
          <a:p>
            <a:pPr>
              <a:buNone/>
            </a:pPr>
            <a:r>
              <a:rPr lang="en-US" sz="1800" dirty="0"/>
              <a:t> </a:t>
            </a:r>
          </a:p>
          <a:p>
            <a:pPr>
              <a:buNone/>
            </a:pPr>
            <a:r>
              <a:rPr lang="en-US" sz="1800" dirty="0"/>
              <a:t> </a:t>
            </a:r>
            <a:endParaRPr lang="en-US" sz="1800" dirty="0"/>
          </a:p>
        </p:txBody>
      </p:sp>
      <p:pic>
        <p:nvPicPr>
          <p:cNvPr id="21" name="Picture 20" descr="http://chemistry58.wikispaces.com/file/view/electro.jpg/204888794/electr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752601"/>
            <a:ext cx="48768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610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SUMMARY </a:t>
            </a:r>
            <a:br>
              <a:rPr lang="en-US" sz="3600" dirty="0" smtClean="0"/>
            </a:br>
            <a:r>
              <a:rPr lang="en-US" sz="2800" b="1" u="sng" dirty="0" smtClean="0"/>
              <a:t>Similarities </a:t>
            </a:r>
            <a:r>
              <a:rPr lang="en-US" sz="2800" b="1" u="sng" dirty="0"/>
              <a:t>and Differences Between Voltaic and Electrolytic Cells</a:t>
            </a:r>
            <a:r>
              <a:rPr lang="en-US" sz="2800" dirty="0"/>
              <a:t/>
            </a:r>
            <a:br>
              <a:rPr lang="en-US" sz="2800" dirty="0"/>
            </a:br>
            <a:endParaRPr lang="en-US" sz="3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1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Similarities</a:t>
            </a:r>
            <a:endParaRPr lang="en-US" dirty="0"/>
          </a:p>
          <a:p>
            <a:pPr lvl="0"/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pPr lvl="0"/>
            <a:endParaRPr lang="en-US" dirty="0"/>
          </a:p>
          <a:p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828801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“AN OX and RED CAT”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895601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e </a:t>
            </a:r>
            <a:r>
              <a:rPr lang="en-US" sz="2600" b="1" baseline="30000" dirty="0"/>
              <a:t>–</a:t>
            </a:r>
            <a:r>
              <a:rPr lang="en-US" sz="2600" b="1" dirty="0"/>
              <a:t> flow from </a:t>
            </a:r>
            <a:r>
              <a:rPr lang="en-US" sz="2600" b="1" u="sng" dirty="0">
                <a:solidFill>
                  <a:srgbClr val="FF0000"/>
                </a:solidFill>
              </a:rPr>
              <a:t>anode</a:t>
            </a:r>
            <a:r>
              <a:rPr lang="en-US" sz="2600" b="1" dirty="0"/>
              <a:t> to </a:t>
            </a:r>
            <a:r>
              <a:rPr lang="en-US" sz="2600" b="1" u="sng" dirty="0">
                <a:solidFill>
                  <a:srgbClr val="FF0000"/>
                </a:solidFill>
              </a:rPr>
              <a:t>cathode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96240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(+) ions flow toward the </a:t>
            </a:r>
            <a:r>
              <a:rPr lang="en-US" sz="2600" b="1" u="sng" dirty="0">
                <a:solidFill>
                  <a:srgbClr val="FF0000"/>
                </a:solidFill>
              </a:rPr>
              <a:t>cathode</a:t>
            </a:r>
            <a:r>
              <a:rPr lang="en-US" sz="2600" b="1" dirty="0"/>
              <a:t>, (--) ions flow toward the </a:t>
            </a:r>
            <a:r>
              <a:rPr lang="en-US" sz="2600" b="1" u="sng" dirty="0">
                <a:solidFill>
                  <a:srgbClr val="FF0000"/>
                </a:solidFill>
              </a:rPr>
              <a:t>anode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953001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Anode gets </a:t>
            </a:r>
            <a:r>
              <a:rPr lang="en-US" sz="2600" b="1" u="sng" dirty="0">
                <a:solidFill>
                  <a:srgbClr val="FF0000"/>
                </a:solidFill>
              </a:rPr>
              <a:t>smaller</a:t>
            </a:r>
            <a:r>
              <a:rPr lang="en-US" sz="2600" b="1" dirty="0"/>
              <a:t>, cathode gets </a:t>
            </a:r>
            <a:r>
              <a:rPr lang="en-US" sz="2600" b="1" u="sng" dirty="0">
                <a:solidFill>
                  <a:srgbClr val="FF0000"/>
                </a:solidFill>
              </a:rPr>
              <a:t>larger</a:t>
            </a:r>
            <a:endParaRPr lang="en-US" sz="2600" b="1" u="sng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8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609601"/>
          <a:ext cx="9144000" cy="5943965"/>
        </p:xfrm>
        <a:graphic>
          <a:graphicData uri="http://schemas.openxmlformats.org/drawingml/2006/table">
            <a:tbl>
              <a:tblPr/>
              <a:tblGrid>
                <a:gridCol w="4534680"/>
                <a:gridCol w="4609320"/>
              </a:tblGrid>
              <a:tr h="2678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"/>
                          <a:cs typeface="Times New Roman"/>
                        </a:rPr>
                        <a:t>Voltaic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"/>
                          <a:cs typeface="Times New Roman"/>
                        </a:rPr>
                        <a:t>Electrolytic</a:t>
                      </a:r>
                      <a:endParaRPr lang="en-US" sz="24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____________________________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"/>
                          <a:ea typeface="Times"/>
                          <a:cs typeface="Times New Roman"/>
                        </a:rPr>
                        <a:t>_____________________________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Anode is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____________________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Cathode is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Anode is 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"/>
                          <a:ea typeface="Times"/>
                          <a:cs typeface="Times New Roman"/>
                        </a:rPr>
                        <a:t>Cathode is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"/>
                          <a:ea typeface="Times"/>
                          <a:cs typeface="Times New Roman"/>
                        </a:rPr>
                        <a:t>____________________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____________________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electricity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__________________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electricity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"/>
                          <a:cs typeface="Times New Roman"/>
                        </a:rPr>
                        <a:t>_________________</a:t>
                      </a:r>
                      <a:r>
                        <a:rPr lang="en-US" sz="2400" dirty="0" smtClean="0">
                          <a:latin typeface="Times New Roman"/>
                          <a:ea typeface="Times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REACTION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"/>
                          <a:ea typeface="Times"/>
                          <a:cs typeface="Times New Roman"/>
                        </a:rPr>
                        <a:t>__________</a:t>
                      </a:r>
                      <a:r>
                        <a:rPr lang="en-US" sz="2400" dirty="0" smtClean="0">
                          <a:latin typeface="Times"/>
                          <a:ea typeface="Times"/>
                          <a:cs typeface="Times New Roman"/>
                        </a:rPr>
                        <a:t>________ </a:t>
                      </a:r>
                      <a:r>
                        <a:rPr lang="en-US" sz="2400" dirty="0">
                          <a:latin typeface="Times"/>
                          <a:ea typeface="Times"/>
                          <a:cs typeface="Times New Roman"/>
                        </a:rPr>
                        <a:t>REACTION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½ Reactions are for… </a:t>
                      </a:r>
                      <a:endParaRPr lang="en-US" sz="2400" dirty="0" smtClean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"/>
                          <a:cs typeface="Times New Roman"/>
                        </a:rPr>
                        <a:t>½ Reactions are for… 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753600" cy="1143000"/>
          </a:xfrm>
        </p:spPr>
        <p:txBody>
          <a:bodyPr/>
          <a:lstStyle/>
          <a:p>
            <a:pPr lvl="0"/>
            <a:r>
              <a:rPr lang="en-US" sz="3600" dirty="0" smtClean="0"/>
              <a:t>SUMMARY </a:t>
            </a:r>
            <a:r>
              <a:rPr lang="en-US" sz="2800" b="1" u="sng" dirty="0" smtClean="0"/>
              <a:t>Differences </a:t>
            </a:r>
            <a:r>
              <a:rPr lang="en-US" sz="2800" b="1" u="sng" dirty="0"/>
              <a:t>Between Voltaic and Electrolytic Cells</a:t>
            </a:r>
            <a:r>
              <a:rPr lang="en-US" sz="2800" dirty="0"/>
              <a:t/>
            </a:r>
            <a:br>
              <a:rPr lang="en-US" sz="2800" dirty="0"/>
            </a:br>
            <a:endParaRPr lang="en-US" sz="3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143001"/>
            <a:ext cx="3657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is an electric cell</a:t>
            </a:r>
            <a:endParaRPr lang="en-US" sz="2600" b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0668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requires a battery</a:t>
            </a:r>
            <a:endParaRPr lang="en-US" sz="2600" b="1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0574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negative</a:t>
            </a:r>
            <a:endParaRPr lang="en-US" sz="26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25146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positive</a:t>
            </a:r>
            <a:endParaRPr lang="en-US" sz="2600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21336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positive</a:t>
            </a:r>
            <a:endParaRPr lang="en-US" sz="2600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5146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negative</a:t>
            </a:r>
            <a:endParaRPr lang="en-US" sz="2600" b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429001"/>
            <a:ext cx="403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PRODUCES</a:t>
            </a:r>
            <a:endParaRPr lang="en-US" sz="2600" b="1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3352801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USES</a:t>
            </a:r>
            <a:endParaRPr lang="en-US" sz="2600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4114801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SPONTANEOUS</a:t>
            </a:r>
            <a:endParaRPr lang="en-US" sz="2600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4191001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NONSPONTANEOUS</a:t>
            </a:r>
            <a:endParaRPr lang="en-US" sz="2200" b="1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5486400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Two different elements (two different solutions)</a:t>
            </a:r>
            <a:endParaRPr lang="en-US" sz="2200" b="1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5486400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The same element (one solution both electrodes)</a:t>
            </a:r>
            <a:endParaRPr lang="en-US" sz="2200" b="1" baseline="30000" dirty="0"/>
          </a:p>
        </p:txBody>
      </p:sp>
    </p:spTree>
    <p:extLst>
      <p:ext uri="{BB962C8B-B14F-4D97-AF65-F5344CB8AC3E}">
        <p14:creationId xmlns:p14="http://schemas.microsoft.com/office/powerpoint/2010/main" val="5486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476</Words>
  <Application>Microsoft Office PowerPoint</Application>
  <PresentationFormat>Widescreen</PresentationFormat>
  <Paragraphs>158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1. Introduction to Electrochemical Cells</vt:lpstr>
      <vt:lpstr>2. Voltaic Cells</vt:lpstr>
      <vt:lpstr>2. Voltaic Cells</vt:lpstr>
      <vt:lpstr>2. Voltaic Cells</vt:lpstr>
      <vt:lpstr>3. Electrolytic Cells</vt:lpstr>
      <vt:lpstr>3. Electrolytic Cells</vt:lpstr>
      <vt:lpstr>3. Electrolytic Cells</vt:lpstr>
      <vt:lpstr>SUMMARY  Similarities and Differences Between Voltaic and Electrolytic Cells </vt:lpstr>
      <vt:lpstr>SUMMARY Differences Between Voltaic and Electrolytic Cells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Eng, Breanna</dc:creator>
  <cp:lastModifiedBy>Eng, Breanna</cp:lastModifiedBy>
  <cp:revision>8</cp:revision>
  <cp:lastPrinted>2015-04-15T17:13:24Z</cp:lastPrinted>
  <dcterms:created xsi:type="dcterms:W3CDTF">2015-04-15T15:10:22Z</dcterms:created>
  <dcterms:modified xsi:type="dcterms:W3CDTF">2015-04-15T17:13:41Z</dcterms:modified>
</cp:coreProperties>
</file>